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69" r:id="rId2"/>
    <p:sldId id="270" r:id="rId3"/>
    <p:sldId id="257" r:id="rId4"/>
    <p:sldId id="258" r:id="rId5"/>
    <p:sldId id="271" r:id="rId6"/>
    <p:sldId id="284" r:id="rId7"/>
    <p:sldId id="319" r:id="rId8"/>
    <p:sldId id="320" r:id="rId9"/>
    <p:sldId id="261" r:id="rId10"/>
    <p:sldId id="282" r:id="rId11"/>
    <p:sldId id="304" r:id="rId12"/>
    <p:sldId id="305" r:id="rId13"/>
    <p:sldId id="306" r:id="rId14"/>
    <p:sldId id="307" r:id="rId15"/>
    <p:sldId id="308" r:id="rId16"/>
    <p:sldId id="309" r:id="rId17"/>
    <p:sldId id="262" r:id="rId18"/>
    <p:sldId id="274" r:id="rId19"/>
    <p:sldId id="256" r:id="rId20"/>
    <p:sldId id="275" r:id="rId21"/>
    <p:sldId id="288" r:id="rId22"/>
    <p:sldId id="289" r:id="rId23"/>
    <p:sldId id="293" r:id="rId24"/>
    <p:sldId id="291" r:id="rId25"/>
    <p:sldId id="292" r:id="rId26"/>
    <p:sldId id="294" r:id="rId27"/>
    <p:sldId id="260" r:id="rId28"/>
    <p:sldId id="296" r:id="rId29"/>
    <p:sldId id="285" r:id="rId30"/>
    <p:sldId id="295" r:id="rId31"/>
    <p:sldId id="312" r:id="rId32"/>
    <p:sldId id="317" r:id="rId33"/>
    <p:sldId id="313" r:id="rId34"/>
    <p:sldId id="314" r:id="rId35"/>
    <p:sldId id="315" r:id="rId36"/>
    <p:sldId id="316" r:id="rId37"/>
    <p:sldId id="287" r:id="rId38"/>
    <p:sldId id="310" r:id="rId39"/>
    <p:sldId id="318" r:id="rId40"/>
    <p:sldId id="31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18E"/>
    <a:srgbClr val="FF6187"/>
    <a:srgbClr val="0C5ED8"/>
    <a:srgbClr val="1FA9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396"/>
    <p:restoredTop sz="93987"/>
  </p:normalViewPr>
  <p:slideViewPr>
    <p:cSldViewPr snapToGrid="0">
      <p:cViewPr varScale="1">
        <p:scale>
          <a:sx n="17" d="100"/>
          <a:sy n="17" d="100"/>
        </p:scale>
        <p:origin x="184" y="1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B100BC-66BC-AE49-BED5-7A1FA403964B}" type="datetimeFigureOut">
              <a:rPr lang="en-US" smtClean="0"/>
              <a:t>1/25/23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25A54-327E-0B4E-A6C0-D0F8B64CA87F}" type="slidenum">
              <a:rPr lang="en-US" smtClean="0"/>
              <a:t>‹#›</a:t>
            </a:fld>
            <a:endParaRPr lang="en-US" dirty="0"/>
          </a:p>
        </p:txBody>
      </p:sp>
    </p:spTree>
    <p:extLst>
      <p:ext uri="{BB962C8B-B14F-4D97-AF65-F5344CB8AC3E}">
        <p14:creationId xmlns:p14="http://schemas.microsoft.com/office/powerpoint/2010/main" val="2760201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07D75-C1FB-DF97-B582-047D3A2AE9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CD1B6D-8E30-F6EE-0080-D799A38C10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01860B-B450-EE64-AF91-400B3EE6B0F4}"/>
              </a:ext>
            </a:extLst>
          </p:cNvPr>
          <p:cNvSpPr>
            <a:spLocks noGrp="1"/>
          </p:cNvSpPr>
          <p:nvPr>
            <p:ph type="dt" sz="half" idx="10"/>
          </p:nvPr>
        </p:nvSpPr>
        <p:spPr/>
        <p:txBody>
          <a:bodyPr/>
          <a:lstStyle/>
          <a:p>
            <a:fld id="{1BAF4B1F-0F0C-5A48-80F1-5A95A7DC4AFA}" type="datetime1">
              <a:rPr lang="en-US" smtClean="0"/>
              <a:t>1/25/23</a:t>
            </a:fld>
            <a:endParaRPr lang="en-US" dirty="0"/>
          </a:p>
        </p:txBody>
      </p:sp>
      <p:sp>
        <p:nvSpPr>
          <p:cNvPr id="5" name="Footer Placeholder 4">
            <a:extLst>
              <a:ext uri="{FF2B5EF4-FFF2-40B4-BE49-F238E27FC236}">
                <a16:creationId xmlns:a16="http://schemas.microsoft.com/office/drawing/2014/main" id="{1EF8B29D-E559-A6E1-7B74-D44E6AB1DA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19580AB-C114-63EE-E231-58FB1A22D62E}"/>
              </a:ext>
            </a:extLst>
          </p:cNvPr>
          <p:cNvSpPr>
            <a:spLocks noGrp="1"/>
          </p:cNvSpPr>
          <p:nvPr>
            <p:ph type="sldNum" sz="quarter" idx="12"/>
          </p:nvPr>
        </p:nvSpPr>
        <p:spPr/>
        <p:txBody>
          <a:bodyPr/>
          <a:lstStyle/>
          <a:p>
            <a:fld id="{C7B29766-80B8-DA4E-9862-AF46132ECEE6}" type="slidenum">
              <a:rPr lang="en-US" smtClean="0"/>
              <a:t>‹#›</a:t>
            </a:fld>
            <a:endParaRPr lang="en-US" dirty="0"/>
          </a:p>
        </p:txBody>
      </p:sp>
    </p:spTree>
    <p:extLst>
      <p:ext uri="{BB962C8B-B14F-4D97-AF65-F5344CB8AC3E}">
        <p14:creationId xmlns:p14="http://schemas.microsoft.com/office/powerpoint/2010/main" val="191704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8A812-CE20-7BDB-61D2-E91BA2D71F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0D87E0-0B73-A1ED-712B-8B76878E84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83F505-1042-FA7E-701F-DB4427EFEAA7}"/>
              </a:ext>
            </a:extLst>
          </p:cNvPr>
          <p:cNvSpPr>
            <a:spLocks noGrp="1"/>
          </p:cNvSpPr>
          <p:nvPr>
            <p:ph type="dt" sz="half" idx="10"/>
          </p:nvPr>
        </p:nvSpPr>
        <p:spPr/>
        <p:txBody>
          <a:bodyPr/>
          <a:lstStyle/>
          <a:p>
            <a:fld id="{C482694C-272E-BE4A-A326-FA31A4022C05}" type="datetime1">
              <a:rPr lang="en-US" smtClean="0"/>
              <a:t>1/25/23</a:t>
            </a:fld>
            <a:endParaRPr lang="en-US" dirty="0"/>
          </a:p>
        </p:txBody>
      </p:sp>
      <p:sp>
        <p:nvSpPr>
          <p:cNvPr id="5" name="Footer Placeholder 4">
            <a:extLst>
              <a:ext uri="{FF2B5EF4-FFF2-40B4-BE49-F238E27FC236}">
                <a16:creationId xmlns:a16="http://schemas.microsoft.com/office/drawing/2014/main" id="{C87EBAE3-F736-4C07-D0E8-7A58A3C5B44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1F4AD0-364D-00FE-0CA8-30893404E281}"/>
              </a:ext>
            </a:extLst>
          </p:cNvPr>
          <p:cNvSpPr>
            <a:spLocks noGrp="1"/>
          </p:cNvSpPr>
          <p:nvPr>
            <p:ph type="sldNum" sz="quarter" idx="12"/>
          </p:nvPr>
        </p:nvSpPr>
        <p:spPr/>
        <p:txBody>
          <a:bodyPr/>
          <a:lstStyle/>
          <a:p>
            <a:fld id="{C7B29766-80B8-DA4E-9862-AF46132ECEE6}" type="slidenum">
              <a:rPr lang="en-US" smtClean="0"/>
              <a:t>‹#›</a:t>
            </a:fld>
            <a:endParaRPr lang="en-US" dirty="0"/>
          </a:p>
        </p:txBody>
      </p:sp>
    </p:spTree>
    <p:extLst>
      <p:ext uri="{BB962C8B-B14F-4D97-AF65-F5344CB8AC3E}">
        <p14:creationId xmlns:p14="http://schemas.microsoft.com/office/powerpoint/2010/main" val="1188183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3908C1-7F94-EA95-4AD8-09EAD44BCA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738F65-A602-A7C3-CE83-824FCEBBF9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883347-C0B1-7243-4339-360457B2137D}"/>
              </a:ext>
            </a:extLst>
          </p:cNvPr>
          <p:cNvSpPr>
            <a:spLocks noGrp="1"/>
          </p:cNvSpPr>
          <p:nvPr>
            <p:ph type="dt" sz="half" idx="10"/>
          </p:nvPr>
        </p:nvSpPr>
        <p:spPr/>
        <p:txBody>
          <a:bodyPr/>
          <a:lstStyle/>
          <a:p>
            <a:fld id="{936A064F-6C26-2E41-B7FC-8144B1820598}" type="datetime1">
              <a:rPr lang="en-US" smtClean="0"/>
              <a:t>1/25/23</a:t>
            </a:fld>
            <a:endParaRPr lang="en-US" dirty="0"/>
          </a:p>
        </p:txBody>
      </p:sp>
      <p:sp>
        <p:nvSpPr>
          <p:cNvPr id="5" name="Footer Placeholder 4">
            <a:extLst>
              <a:ext uri="{FF2B5EF4-FFF2-40B4-BE49-F238E27FC236}">
                <a16:creationId xmlns:a16="http://schemas.microsoft.com/office/drawing/2014/main" id="{997C70EF-ACAC-5EED-A302-2E807AADC5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F5B1A5-1DD2-A400-D7B6-A490A5DAEF7C}"/>
              </a:ext>
            </a:extLst>
          </p:cNvPr>
          <p:cNvSpPr>
            <a:spLocks noGrp="1"/>
          </p:cNvSpPr>
          <p:nvPr>
            <p:ph type="sldNum" sz="quarter" idx="12"/>
          </p:nvPr>
        </p:nvSpPr>
        <p:spPr/>
        <p:txBody>
          <a:bodyPr/>
          <a:lstStyle/>
          <a:p>
            <a:fld id="{C7B29766-80B8-DA4E-9862-AF46132ECEE6}" type="slidenum">
              <a:rPr lang="en-US" smtClean="0"/>
              <a:t>‹#›</a:t>
            </a:fld>
            <a:endParaRPr lang="en-US" dirty="0"/>
          </a:p>
        </p:txBody>
      </p:sp>
    </p:spTree>
    <p:extLst>
      <p:ext uri="{BB962C8B-B14F-4D97-AF65-F5344CB8AC3E}">
        <p14:creationId xmlns:p14="http://schemas.microsoft.com/office/powerpoint/2010/main" val="1433141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5311D-0EB7-0C96-749A-B09CA0D2A2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558FF6-BEBB-6F11-2971-86D8FEE61F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2B0720-EAF9-AD5E-D5B1-5E5D2ACD1809}"/>
              </a:ext>
            </a:extLst>
          </p:cNvPr>
          <p:cNvSpPr>
            <a:spLocks noGrp="1"/>
          </p:cNvSpPr>
          <p:nvPr>
            <p:ph type="dt" sz="half" idx="10"/>
          </p:nvPr>
        </p:nvSpPr>
        <p:spPr/>
        <p:txBody>
          <a:bodyPr/>
          <a:lstStyle/>
          <a:p>
            <a:fld id="{C718D219-63BA-3E4F-BC0D-038BC3D16EE3}" type="datetime1">
              <a:rPr lang="en-US" smtClean="0"/>
              <a:t>1/25/23</a:t>
            </a:fld>
            <a:endParaRPr lang="en-US" dirty="0"/>
          </a:p>
        </p:txBody>
      </p:sp>
      <p:sp>
        <p:nvSpPr>
          <p:cNvPr id="5" name="Footer Placeholder 4">
            <a:extLst>
              <a:ext uri="{FF2B5EF4-FFF2-40B4-BE49-F238E27FC236}">
                <a16:creationId xmlns:a16="http://schemas.microsoft.com/office/drawing/2014/main" id="{C61DE046-BA1C-0D4C-12F8-131524E63A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3AA473-2558-C0FF-32BE-DFE8A42BE02B}"/>
              </a:ext>
            </a:extLst>
          </p:cNvPr>
          <p:cNvSpPr>
            <a:spLocks noGrp="1"/>
          </p:cNvSpPr>
          <p:nvPr>
            <p:ph type="sldNum" sz="quarter" idx="12"/>
          </p:nvPr>
        </p:nvSpPr>
        <p:spPr/>
        <p:txBody>
          <a:bodyPr/>
          <a:lstStyle/>
          <a:p>
            <a:fld id="{C7B29766-80B8-DA4E-9862-AF46132ECEE6}" type="slidenum">
              <a:rPr lang="en-US" smtClean="0"/>
              <a:t>‹#›</a:t>
            </a:fld>
            <a:endParaRPr lang="en-US" dirty="0"/>
          </a:p>
        </p:txBody>
      </p:sp>
    </p:spTree>
    <p:extLst>
      <p:ext uri="{BB962C8B-B14F-4D97-AF65-F5344CB8AC3E}">
        <p14:creationId xmlns:p14="http://schemas.microsoft.com/office/powerpoint/2010/main" val="2448534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50BDA-C89C-9019-B2FE-03A675BD89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F8916C-33CF-FD03-326C-1286040CD8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20A6AE-49B0-D683-2682-E97B00C359AD}"/>
              </a:ext>
            </a:extLst>
          </p:cNvPr>
          <p:cNvSpPr>
            <a:spLocks noGrp="1"/>
          </p:cNvSpPr>
          <p:nvPr>
            <p:ph type="dt" sz="half" idx="10"/>
          </p:nvPr>
        </p:nvSpPr>
        <p:spPr/>
        <p:txBody>
          <a:bodyPr/>
          <a:lstStyle/>
          <a:p>
            <a:fld id="{4AAA238E-E7A7-B840-A3B3-7D16FDF7772A}" type="datetime1">
              <a:rPr lang="en-US" smtClean="0"/>
              <a:t>1/25/23</a:t>
            </a:fld>
            <a:endParaRPr lang="en-US" dirty="0"/>
          </a:p>
        </p:txBody>
      </p:sp>
      <p:sp>
        <p:nvSpPr>
          <p:cNvPr id="5" name="Footer Placeholder 4">
            <a:extLst>
              <a:ext uri="{FF2B5EF4-FFF2-40B4-BE49-F238E27FC236}">
                <a16:creationId xmlns:a16="http://schemas.microsoft.com/office/drawing/2014/main" id="{FAA16637-3B6C-4581-2421-4BE0F077BF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F3B532-52E1-1D8D-96D9-CDCD4AB45E05}"/>
              </a:ext>
            </a:extLst>
          </p:cNvPr>
          <p:cNvSpPr>
            <a:spLocks noGrp="1"/>
          </p:cNvSpPr>
          <p:nvPr>
            <p:ph type="sldNum" sz="quarter" idx="12"/>
          </p:nvPr>
        </p:nvSpPr>
        <p:spPr/>
        <p:txBody>
          <a:bodyPr/>
          <a:lstStyle/>
          <a:p>
            <a:fld id="{C7B29766-80B8-DA4E-9862-AF46132ECEE6}" type="slidenum">
              <a:rPr lang="en-US" smtClean="0"/>
              <a:t>‹#›</a:t>
            </a:fld>
            <a:endParaRPr lang="en-US" dirty="0"/>
          </a:p>
        </p:txBody>
      </p:sp>
    </p:spTree>
    <p:extLst>
      <p:ext uri="{BB962C8B-B14F-4D97-AF65-F5344CB8AC3E}">
        <p14:creationId xmlns:p14="http://schemas.microsoft.com/office/powerpoint/2010/main" val="1871048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D3703-9026-B7DE-67A5-2E8C9BE1F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27270D-EEED-E08E-3550-334B66D68F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B03D80-5EFC-812C-AB18-F1EA10ED6B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F0C330-65B0-7D0D-50AE-3CA2062DB56D}"/>
              </a:ext>
            </a:extLst>
          </p:cNvPr>
          <p:cNvSpPr>
            <a:spLocks noGrp="1"/>
          </p:cNvSpPr>
          <p:nvPr>
            <p:ph type="dt" sz="half" idx="10"/>
          </p:nvPr>
        </p:nvSpPr>
        <p:spPr/>
        <p:txBody>
          <a:bodyPr/>
          <a:lstStyle/>
          <a:p>
            <a:fld id="{FAFAD2E2-980B-2740-8D6E-68FC93F6BD5B}" type="datetime1">
              <a:rPr lang="en-US" smtClean="0"/>
              <a:t>1/25/23</a:t>
            </a:fld>
            <a:endParaRPr lang="en-US" dirty="0"/>
          </a:p>
        </p:txBody>
      </p:sp>
      <p:sp>
        <p:nvSpPr>
          <p:cNvPr id="6" name="Footer Placeholder 5">
            <a:extLst>
              <a:ext uri="{FF2B5EF4-FFF2-40B4-BE49-F238E27FC236}">
                <a16:creationId xmlns:a16="http://schemas.microsoft.com/office/drawing/2014/main" id="{4522D64E-5D11-D4AE-DC0A-626511EB9F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E1D91EA-CB70-1809-C020-08D001196C0A}"/>
              </a:ext>
            </a:extLst>
          </p:cNvPr>
          <p:cNvSpPr>
            <a:spLocks noGrp="1"/>
          </p:cNvSpPr>
          <p:nvPr>
            <p:ph type="sldNum" sz="quarter" idx="12"/>
          </p:nvPr>
        </p:nvSpPr>
        <p:spPr/>
        <p:txBody>
          <a:bodyPr/>
          <a:lstStyle/>
          <a:p>
            <a:fld id="{C7B29766-80B8-DA4E-9862-AF46132ECEE6}" type="slidenum">
              <a:rPr lang="en-US" smtClean="0"/>
              <a:t>‹#›</a:t>
            </a:fld>
            <a:endParaRPr lang="en-US" dirty="0"/>
          </a:p>
        </p:txBody>
      </p:sp>
    </p:spTree>
    <p:extLst>
      <p:ext uri="{BB962C8B-B14F-4D97-AF65-F5344CB8AC3E}">
        <p14:creationId xmlns:p14="http://schemas.microsoft.com/office/powerpoint/2010/main" val="1308035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6E830-EF11-7CD6-1BBA-9DF499C15E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4EFF1A-8ADD-B6EA-D510-6E8D31F2E3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9B62C3-E130-CF3E-D40A-5C35D20824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79A46C-4C62-2033-8C55-64EC2577D9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3C50D6-8C87-DF82-85CD-ACFAEC9614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899639-EF91-6F84-19B0-105C5031B162}"/>
              </a:ext>
            </a:extLst>
          </p:cNvPr>
          <p:cNvSpPr>
            <a:spLocks noGrp="1"/>
          </p:cNvSpPr>
          <p:nvPr>
            <p:ph type="dt" sz="half" idx="10"/>
          </p:nvPr>
        </p:nvSpPr>
        <p:spPr/>
        <p:txBody>
          <a:bodyPr/>
          <a:lstStyle/>
          <a:p>
            <a:fld id="{4845B92D-BD90-F949-9B71-82F5F33C3835}" type="datetime1">
              <a:rPr lang="en-US" smtClean="0"/>
              <a:t>1/25/23</a:t>
            </a:fld>
            <a:endParaRPr lang="en-US" dirty="0"/>
          </a:p>
        </p:txBody>
      </p:sp>
      <p:sp>
        <p:nvSpPr>
          <p:cNvPr id="8" name="Footer Placeholder 7">
            <a:extLst>
              <a:ext uri="{FF2B5EF4-FFF2-40B4-BE49-F238E27FC236}">
                <a16:creationId xmlns:a16="http://schemas.microsoft.com/office/drawing/2014/main" id="{47D88B62-5E38-844F-8F36-F75872A58F8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A146BC3-A272-85A5-C914-126049DC1EB7}"/>
              </a:ext>
            </a:extLst>
          </p:cNvPr>
          <p:cNvSpPr>
            <a:spLocks noGrp="1"/>
          </p:cNvSpPr>
          <p:nvPr>
            <p:ph type="sldNum" sz="quarter" idx="12"/>
          </p:nvPr>
        </p:nvSpPr>
        <p:spPr/>
        <p:txBody>
          <a:bodyPr/>
          <a:lstStyle/>
          <a:p>
            <a:fld id="{C7B29766-80B8-DA4E-9862-AF46132ECEE6}" type="slidenum">
              <a:rPr lang="en-US" smtClean="0"/>
              <a:t>‹#›</a:t>
            </a:fld>
            <a:endParaRPr lang="en-US" dirty="0"/>
          </a:p>
        </p:txBody>
      </p:sp>
    </p:spTree>
    <p:extLst>
      <p:ext uri="{BB962C8B-B14F-4D97-AF65-F5344CB8AC3E}">
        <p14:creationId xmlns:p14="http://schemas.microsoft.com/office/powerpoint/2010/main" val="1104277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BFD7C-75C4-270A-3A17-99B21878AD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7EDE14-6410-F666-6A99-79F18136FF57}"/>
              </a:ext>
            </a:extLst>
          </p:cNvPr>
          <p:cNvSpPr>
            <a:spLocks noGrp="1"/>
          </p:cNvSpPr>
          <p:nvPr>
            <p:ph type="dt" sz="half" idx="10"/>
          </p:nvPr>
        </p:nvSpPr>
        <p:spPr/>
        <p:txBody>
          <a:bodyPr/>
          <a:lstStyle/>
          <a:p>
            <a:fld id="{DDF76C4A-D0F6-C849-9B1C-AA74B6DA4930}" type="datetime1">
              <a:rPr lang="en-US" smtClean="0"/>
              <a:t>1/25/23</a:t>
            </a:fld>
            <a:endParaRPr lang="en-US" dirty="0"/>
          </a:p>
        </p:txBody>
      </p:sp>
      <p:sp>
        <p:nvSpPr>
          <p:cNvPr id="4" name="Footer Placeholder 3">
            <a:extLst>
              <a:ext uri="{FF2B5EF4-FFF2-40B4-BE49-F238E27FC236}">
                <a16:creationId xmlns:a16="http://schemas.microsoft.com/office/drawing/2014/main" id="{717F95D5-0DA6-9034-8267-E89D40DB64F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D476CBA-B8B9-249E-69AE-0BE4488E10FD}"/>
              </a:ext>
            </a:extLst>
          </p:cNvPr>
          <p:cNvSpPr>
            <a:spLocks noGrp="1"/>
          </p:cNvSpPr>
          <p:nvPr>
            <p:ph type="sldNum" sz="quarter" idx="12"/>
          </p:nvPr>
        </p:nvSpPr>
        <p:spPr/>
        <p:txBody>
          <a:bodyPr/>
          <a:lstStyle/>
          <a:p>
            <a:fld id="{C7B29766-80B8-DA4E-9862-AF46132ECEE6}" type="slidenum">
              <a:rPr lang="en-US" smtClean="0"/>
              <a:t>‹#›</a:t>
            </a:fld>
            <a:endParaRPr lang="en-US" dirty="0"/>
          </a:p>
        </p:txBody>
      </p:sp>
    </p:spTree>
    <p:extLst>
      <p:ext uri="{BB962C8B-B14F-4D97-AF65-F5344CB8AC3E}">
        <p14:creationId xmlns:p14="http://schemas.microsoft.com/office/powerpoint/2010/main" val="2147182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482830-9A2B-A15F-2B52-CC15400B8959}"/>
              </a:ext>
            </a:extLst>
          </p:cNvPr>
          <p:cNvSpPr>
            <a:spLocks noGrp="1"/>
          </p:cNvSpPr>
          <p:nvPr>
            <p:ph type="dt" sz="half" idx="10"/>
          </p:nvPr>
        </p:nvSpPr>
        <p:spPr/>
        <p:txBody>
          <a:bodyPr/>
          <a:lstStyle/>
          <a:p>
            <a:fld id="{EEBF2021-FF97-EC46-ACD2-F6D9E39E8BE6}" type="datetime1">
              <a:rPr lang="en-US" smtClean="0"/>
              <a:t>1/25/23</a:t>
            </a:fld>
            <a:endParaRPr lang="en-US" dirty="0"/>
          </a:p>
        </p:txBody>
      </p:sp>
      <p:sp>
        <p:nvSpPr>
          <p:cNvPr id="3" name="Footer Placeholder 2">
            <a:extLst>
              <a:ext uri="{FF2B5EF4-FFF2-40B4-BE49-F238E27FC236}">
                <a16:creationId xmlns:a16="http://schemas.microsoft.com/office/drawing/2014/main" id="{8E58874F-83F1-7781-3DD8-61DCB1B8297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874C985-16F6-756E-C0C8-414D5ED3CC14}"/>
              </a:ext>
            </a:extLst>
          </p:cNvPr>
          <p:cNvSpPr>
            <a:spLocks noGrp="1"/>
          </p:cNvSpPr>
          <p:nvPr>
            <p:ph type="sldNum" sz="quarter" idx="12"/>
          </p:nvPr>
        </p:nvSpPr>
        <p:spPr/>
        <p:txBody>
          <a:bodyPr/>
          <a:lstStyle/>
          <a:p>
            <a:fld id="{C7B29766-80B8-DA4E-9862-AF46132ECEE6}" type="slidenum">
              <a:rPr lang="en-US" smtClean="0"/>
              <a:t>‹#›</a:t>
            </a:fld>
            <a:endParaRPr lang="en-US" dirty="0"/>
          </a:p>
        </p:txBody>
      </p:sp>
    </p:spTree>
    <p:extLst>
      <p:ext uri="{BB962C8B-B14F-4D97-AF65-F5344CB8AC3E}">
        <p14:creationId xmlns:p14="http://schemas.microsoft.com/office/powerpoint/2010/main" val="678291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A18C3-90F6-FC7D-441B-C0FFC2F67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D6CD14-5E8C-894F-E829-2823EF7E0F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A81C84-0B4D-09E1-900D-04483EDA1E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444D5A-9661-ACAE-1EAD-D593DFB2389C}"/>
              </a:ext>
            </a:extLst>
          </p:cNvPr>
          <p:cNvSpPr>
            <a:spLocks noGrp="1"/>
          </p:cNvSpPr>
          <p:nvPr>
            <p:ph type="dt" sz="half" idx="10"/>
          </p:nvPr>
        </p:nvSpPr>
        <p:spPr/>
        <p:txBody>
          <a:bodyPr/>
          <a:lstStyle/>
          <a:p>
            <a:fld id="{EDA61401-F0C9-9448-B076-D9A847451800}" type="datetime1">
              <a:rPr lang="en-US" smtClean="0"/>
              <a:t>1/25/23</a:t>
            </a:fld>
            <a:endParaRPr lang="en-US" dirty="0"/>
          </a:p>
        </p:txBody>
      </p:sp>
      <p:sp>
        <p:nvSpPr>
          <p:cNvPr id="6" name="Footer Placeholder 5">
            <a:extLst>
              <a:ext uri="{FF2B5EF4-FFF2-40B4-BE49-F238E27FC236}">
                <a16:creationId xmlns:a16="http://schemas.microsoft.com/office/drawing/2014/main" id="{7B770A14-B71F-840A-3E05-21F8B15D5F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74FEA71-3E2D-45A6-DB41-1DA387DCDC9D}"/>
              </a:ext>
            </a:extLst>
          </p:cNvPr>
          <p:cNvSpPr>
            <a:spLocks noGrp="1"/>
          </p:cNvSpPr>
          <p:nvPr>
            <p:ph type="sldNum" sz="quarter" idx="12"/>
          </p:nvPr>
        </p:nvSpPr>
        <p:spPr/>
        <p:txBody>
          <a:bodyPr/>
          <a:lstStyle/>
          <a:p>
            <a:fld id="{C7B29766-80B8-DA4E-9862-AF46132ECEE6}" type="slidenum">
              <a:rPr lang="en-US" smtClean="0"/>
              <a:t>‹#›</a:t>
            </a:fld>
            <a:endParaRPr lang="en-US" dirty="0"/>
          </a:p>
        </p:txBody>
      </p:sp>
    </p:spTree>
    <p:extLst>
      <p:ext uri="{BB962C8B-B14F-4D97-AF65-F5344CB8AC3E}">
        <p14:creationId xmlns:p14="http://schemas.microsoft.com/office/powerpoint/2010/main" val="1091538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14D68-42D2-E696-4253-CFE4EE3EF4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4C2310-8C69-6DBA-19A4-4AE2A9DF0E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BEB7D99-31E4-D664-13F2-95D1601B99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F96F5B-58EF-0E67-A101-255DA687AFBE}"/>
              </a:ext>
            </a:extLst>
          </p:cNvPr>
          <p:cNvSpPr>
            <a:spLocks noGrp="1"/>
          </p:cNvSpPr>
          <p:nvPr>
            <p:ph type="dt" sz="half" idx="10"/>
          </p:nvPr>
        </p:nvSpPr>
        <p:spPr/>
        <p:txBody>
          <a:bodyPr/>
          <a:lstStyle/>
          <a:p>
            <a:fld id="{62D1D0AC-7E89-3443-AC48-8B41EC17562E}" type="datetime1">
              <a:rPr lang="en-US" smtClean="0"/>
              <a:t>1/25/23</a:t>
            </a:fld>
            <a:endParaRPr lang="en-US" dirty="0"/>
          </a:p>
        </p:txBody>
      </p:sp>
      <p:sp>
        <p:nvSpPr>
          <p:cNvPr id="6" name="Footer Placeholder 5">
            <a:extLst>
              <a:ext uri="{FF2B5EF4-FFF2-40B4-BE49-F238E27FC236}">
                <a16:creationId xmlns:a16="http://schemas.microsoft.com/office/drawing/2014/main" id="{72ACA113-3263-441B-C0F2-297B0F68BE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F0F72BB-181C-B380-EA74-40BE6A29DFCA}"/>
              </a:ext>
            </a:extLst>
          </p:cNvPr>
          <p:cNvSpPr>
            <a:spLocks noGrp="1"/>
          </p:cNvSpPr>
          <p:nvPr>
            <p:ph type="sldNum" sz="quarter" idx="12"/>
          </p:nvPr>
        </p:nvSpPr>
        <p:spPr/>
        <p:txBody>
          <a:bodyPr/>
          <a:lstStyle/>
          <a:p>
            <a:fld id="{C7B29766-80B8-DA4E-9862-AF46132ECEE6}" type="slidenum">
              <a:rPr lang="en-US" smtClean="0"/>
              <a:t>‹#›</a:t>
            </a:fld>
            <a:endParaRPr lang="en-US" dirty="0"/>
          </a:p>
        </p:txBody>
      </p:sp>
    </p:spTree>
    <p:extLst>
      <p:ext uri="{BB962C8B-B14F-4D97-AF65-F5344CB8AC3E}">
        <p14:creationId xmlns:p14="http://schemas.microsoft.com/office/powerpoint/2010/main" val="3833052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71723F-4C81-4CFA-47A5-85C950B2FC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CD6469-0F08-C662-BB53-EBDD324BAC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D21EBD-DF64-9373-B320-71FB17F9C1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1C3DC2-DC65-6C43-9333-2B21EEBE2AEE}" type="datetime1">
              <a:rPr lang="en-US" smtClean="0"/>
              <a:t>1/25/23</a:t>
            </a:fld>
            <a:endParaRPr lang="en-US" dirty="0"/>
          </a:p>
        </p:txBody>
      </p:sp>
      <p:sp>
        <p:nvSpPr>
          <p:cNvPr id="5" name="Footer Placeholder 4">
            <a:extLst>
              <a:ext uri="{FF2B5EF4-FFF2-40B4-BE49-F238E27FC236}">
                <a16:creationId xmlns:a16="http://schemas.microsoft.com/office/drawing/2014/main" id="{8C79A908-B074-8AF0-0082-EE06969468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D4F4A02-42FB-B9E8-999B-575AD71640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B29766-80B8-DA4E-9862-AF46132ECEE6}" type="slidenum">
              <a:rPr lang="en-US" smtClean="0"/>
              <a:t>‹#›</a:t>
            </a:fld>
            <a:endParaRPr lang="en-US" dirty="0"/>
          </a:p>
        </p:txBody>
      </p:sp>
    </p:spTree>
    <p:extLst>
      <p:ext uri="{BB962C8B-B14F-4D97-AF65-F5344CB8AC3E}">
        <p14:creationId xmlns:p14="http://schemas.microsoft.com/office/powerpoint/2010/main" val="1835332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 indoor&#10;&#10;Description automatically generated">
            <a:extLst>
              <a:ext uri="{FF2B5EF4-FFF2-40B4-BE49-F238E27FC236}">
                <a16:creationId xmlns:a16="http://schemas.microsoft.com/office/drawing/2014/main" id="{1BAD0C5C-E302-13ED-4711-9C453A707B2E}"/>
              </a:ext>
            </a:extLst>
          </p:cNvPr>
          <p:cNvPicPr>
            <a:picLocks noChangeAspect="1"/>
          </p:cNvPicPr>
          <p:nvPr/>
        </p:nvPicPr>
        <p:blipFill>
          <a:blip r:embed="rId2"/>
          <a:stretch>
            <a:fillRect/>
          </a:stretch>
        </p:blipFill>
        <p:spPr>
          <a:xfrm>
            <a:off x="-254000" y="0"/>
            <a:ext cx="13716000" cy="6858000"/>
          </a:xfrm>
          <a:prstGeom prst="rect">
            <a:avLst/>
          </a:prstGeom>
        </p:spPr>
      </p:pic>
      <p:pic>
        <p:nvPicPr>
          <p:cNvPr id="7" name="Picture 6">
            <a:extLst>
              <a:ext uri="{FF2B5EF4-FFF2-40B4-BE49-F238E27FC236}">
                <a16:creationId xmlns:a16="http://schemas.microsoft.com/office/drawing/2014/main" id="{3EB46E1E-02EA-3081-C798-F268D5D5DF5A}"/>
              </a:ext>
            </a:extLst>
          </p:cNvPr>
          <p:cNvPicPr>
            <a:picLocks noChangeAspect="1"/>
          </p:cNvPicPr>
          <p:nvPr/>
        </p:nvPicPr>
        <p:blipFill>
          <a:blip r:embed="rId3"/>
          <a:stretch>
            <a:fillRect/>
          </a:stretch>
        </p:blipFill>
        <p:spPr>
          <a:xfrm>
            <a:off x="7924800" y="2844800"/>
            <a:ext cx="5156200" cy="115570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4E3A0B03-BEF3-0E3E-9887-CA0145B9529C}"/>
              </a:ext>
            </a:extLst>
          </p:cNvPr>
          <p:cNvPicPr>
            <a:picLocks noChangeAspect="1"/>
          </p:cNvPicPr>
          <p:nvPr/>
        </p:nvPicPr>
        <p:blipFill>
          <a:blip r:embed="rId4"/>
          <a:stretch>
            <a:fillRect/>
          </a:stretch>
        </p:blipFill>
        <p:spPr>
          <a:xfrm>
            <a:off x="6184900" y="4000500"/>
            <a:ext cx="7442200" cy="2857500"/>
          </a:xfrm>
          <a:prstGeom prst="rect">
            <a:avLst/>
          </a:prstGeom>
        </p:spPr>
      </p:pic>
      <p:sp>
        <p:nvSpPr>
          <p:cNvPr id="10" name="TextBox 9">
            <a:extLst>
              <a:ext uri="{FF2B5EF4-FFF2-40B4-BE49-F238E27FC236}">
                <a16:creationId xmlns:a16="http://schemas.microsoft.com/office/drawing/2014/main" id="{D95541F2-C4AD-0277-0E00-874FE807EBB2}"/>
              </a:ext>
            </a:extLst>
          </p:cNvPr>
          <p:cNvSpPr txBox="1"/>
          <p:nvPr/>
        </p:nvSpPr>
        <p:spPr>
          <a:xfrm>
            <a:off x="5169389" y="426357"/>
            <a:ext cx="5333511" cy="830997"/>
          </a:xfrm>
          <a:prstGeom prst="rect">
            <a:avLst/>
          </a:prstGeom>
          <a:noFill/>
        </p:spPr>
        <p:txBody>
          <a:bodyPr wrap="none" rtlCol="0">
            <a:spAutoFit/>
          </a:bodyPr>
          <a:lstStyle/>
          <a:p>
            <a:r>
              <a:rPr lang="en-US" sz="4800" b="1" dirty="0"/>
              <a:t>        Introduction to:</a:t>
            </a:r>
          </a:p>
        </p:txBody>
      </p:sp>
      <p:sp>
        <p:nvSpPr>
          <p:cNvPr id="11" name="TextBox 10">
            <a:extLst>
              <a:ext uri="{FF2B5EF4-FFF2-40B4-BE49-F238E27FC236}">
                <a16:creationId xmlns:a16="http://schemas.microsoft.com/office/drawing/2014/main" id="{540EA9CE-11A3-14C1-3498-2BE3E1D66DAC}"/>
              </a:ext>
            </a:extLst>
          </p:cNvPr>
          <p:cNvSpPr txBox="1"/>
          <p:nvPr/>
        </p:nvSpPr>
        <p:spPr>
          <a:xfrm>
            <a:off x="4926007" y="900016"/>
            <a:ext cx="7140096" cy="1846659"/>
          </a:xfrm>
          <a:prstGeom prst="rect">
            <a:avLst/>
          </a:prstGeom>
          <a:noFill/>
        </p:spPr>
        <p:txBody>
          <a:bodyPr wrap="none" rtlCol="0">
            <a:spAutoFit/>
          </a:bodyPr>
          <a:lstStyle/>
          <a:p>
            <a:r>
              <a:rPr lang="en-US" sz="9600" b="1" dirty="0"/>
              <a:t>Spiritual Gifts</a:t>
            </a:r>
          </a:p>
          <a:p>
            <a:endParaRPr lang="en-US" dirty="0"/>
          </a:p>
        </p:txBody>
      </p:sp>
      <p:sp>
        <p:nvSpPr>
          <p:cNvPr id="2" name="Slide Number Placeholder 1">
            <a:extLst>
              <a:ext uri="{FF2B5EF4-FFF2-40B4-BE49-F238E27FC236}">
                <a16:creationId xmlns:a16="http://schemas.microsoft.com/office/drawing/2014/main" id="{3FC38583-40EA-ABF5-2D37-D28C1AD12C82}"/>
              </a:ext>
            </a:extLst>
          </p:cNvPr>
          <p:cNvSpPr>
            <a:spLocks noGrp="1"/>
          </p:cNvSpPr>
          <p:nvPr>
            <p:ph type="sldNum" sz="quarter" idx="12"/>
          </p:nvPr>
        </p:nvSpPr>
        <p:spPr/>
        <p:txBody>
          <a:bodyPr/>
          <a:lstStyle/>
          <a:p>
            <a:fld id="{C7B29766-80B8-DA4E-9862-AF46132ECEE6}" type="slidenum">
              <a:rPr lang="en-US" smtClean="0"/>
              <a:t>1</a:t>
            </a:fld>
            <a:endParaRPr lang="en-US" dirty="0"/>
          </a:p>
        </p:txBody>
      </p:sp>
    </p:spTree>
    <p:extLst>
      <p:ext uri="{BB962C8B-B14F-4D97-AF65-F5344CB8AC3E}">
        <p14:creationId xmlns:p14="http://schemas.microsoft.com/office/powerpoint/2010/main" val="3360970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609C04-B0ED-8313-80BF-77E2015517F9}"/>
              </a:ext>
            </a:extLst>
          </p:cNvPr>
          <p:cNvSpPr txBox="1"/>
          <p:nvPr/>
        </p:nvSpPr>
        <p:spPr>
          <a:xfrm>
            <a:off x="699247" y="672353"/>
            <a:ext cx="10122451" cy="584775"/>
          </a:xfrm>
          <a:prstGeom prst="rect">
            <a:avLst/>
          </a:prstGeom>
          <a:noFill/>
        </p:spPr>
        <p:txBody>
          <a:bodyPr wrap="none" rtlCol="0">
            <a:spAutoFit/>
          </a:bodyPr>
          <a:lstStyle/>
          <a:p>
            <a:r>
              <a:rPr lang="en-US" sz="3200" b="1" dirty="0">
                <a:solidFill>
                  <a:schemeClr val="accent1"/>
                </a:solidFill>
              </a:rPr>
              <a:t>Prophecy</a:t>
            </a:r>
            <a:r>
              <a:rPr lang="en-US" sz="3200" b="1" dirty="0"/>
              <a:t> - </a:t>
            </a:r>
            <a:r>
              <a:rPr lang="en-US" sz="2400" b="1" dirty="0"/>
              <a:t>Quick to speak, declares the truth, see things as black or white. </a:t>
            </a:r>
          </a:p>
        </p:txBody>
      </p:sp>
      <p:sp>
        <p:nvSpPr>
          <p:cNvPr id="5" name="Slide Number Placeholder 4">
            <a:extLst>
              <a:ext uri="{FF2B5EF4-FFF2-40B4-BE49-F238E27FC236}">
                <a16:creationId xmlns:a16="http://schemas.microsoft.com/office/drawing/2014/main" id="{5ED85E93-EEBA-5F44-0A61-6960E7275875}"/>
              </a:ext>
            </a:extLst>
          </p:cNvPr>
          <p:cNvSpPr>
            <a:spLocks noGrp="1"/>
          </p:cNvSpPr>
          <p:nvPr>
            <p:ph type="sldNum" sz="quarter" idx="12"/>
          </p:nvPr>
        </p:nvSpPr>
        <p:spPr/>
        <p:txBody>
          <a:bodyPr/>
          <a:lstStyle/>
          <a:p>
            <a:fld id="{C7B29766-80B8-DA4E-9862-AF46132ECEE6}" type="slidenum">
              <a:rPr lang="en-US" smtClean="0"/>
              <a:t>10</a:t>
            </a:fld>
            <a:endParaRPr lang="en-US" dirty="0"/>
          </a:p>
        </p:txBody>
      </p:sp>
    </p:spTree>
    <p:extLst>
      <p:ext uri="{BB962C8B-B14F-4D97-AF65-F5344CB8AC3E}">
        <p14:creationId xmlns:p14="http://schemas.microsoft.com/office/powerpoint/2010/main" val="2909605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609C04-B0ED-8313-80BF-77E2015517F9}"/>
              </a:ext>
            </a:extLst>
          </p:cNvPr>
          <p:cNvSpPr txBox="1"/>
          <p:nvPr/>
        </p:nvSpPr>
        <p:spPr>
          <a:xfrm>
            <a:off x="699247" y="672353"/>
            <a:ext cx="10122451" cy="584775"/>
          </a:xfrm>
          <a:prstGeom prst="rect">
            <a:avLst/>
          </a:prstGeom>
          <a:noFill/>
        </p:spPr>
        <p:txBody>
          <a:bodyPr wrap="none" rtlCol="0">
            <a:spAutoFit/>
          </a:bodyPr>
          <a:lstStyle/>
          <a:p>
            <a:r>
              <a:rPr lang="en-US" sz="3200" b="1" dirty="0">
                <a:solidFill>
                  <a:schemeClr val="accent1"/>
                </a:solidFill>
              </a:rPr>
              <a:t>Prophecy</a:t>
            </a:r>
            <a:r>
              <a:rPr lang="en-US" sz="3200" b="1" dirty="0"/>
              <a:t> - </a:t>
            </a:r>
            <a:r>
              <a:rPr lang="en-US" sz="2400" b="1" dirty="0"/>
              <a:t>Quick to speak, declares the truth, see things as black or white. </a:t>
            </a:r>
          </a:p>
        </p:txBody>
      </p:sp>
      <p:sp>
        <p:nvSpPr>
          <p:cNvPr id="3" name="TextBox 2">
            <a:extLst>
              <a:ext uri="{FF2B5EF4-FFF2-40B4-BE49-F238E27FC236}">
                <a16:creationId xmlns:a16="http://schemas.microsoft.com/office/drawing/2014/main" id="{798F018A-A29E-A2FC-449A-646FF359ADDC}"/>
              </a:ext>
            </a:extLst>
          </p:cNvPr>
          <p:cNvSpPr txBox="1"/>
          <p:nvPr/>
        </p:nvSpPr>
        <p:spPr>
          <a:xfrm>
            <a:off x="699247" y="1438835"/>
            <a:ext cx="9435853" cy="584775"/>
          </a:xfrm>
          <a:prstGeom prst="rect">
            <a:avLst/>
          </a:prstGeom>
          <a:noFill/>
        </p:spPr>
        <p:txBody>
          <a:bodyPr wrap="none" rtlCol="0">
            <a:spAutoFit/>
          </a:bodyPr>
          <a:lstStyle/>
          <a:p>
            <a:r>
              <a:rPr lang="en-US" sz="3200" b="1" dirty="0">
                <a:solidFill>
                  <a:schemeClr val="accent1"/>
                </a:solidFill>
              </a:rPr>
              <a:t>Server</a:t>
            </a:r>
            <a:r>
              <a:rPr lang="en-US" sz="3200" b="1" dirty="0"/>
              <a:t> - </a:t>
            </a:r>
            <a:r>
              <a:rPr lang="en-US" sz="2500" b="1" dirty="0">
                <a:effectLst/>
                <a:ea typeface="Times New Roman" panose="02020603050405020304" pitchFamily="18" charset="0"/>
              </a:rPr>
              <a:t>(Servant)</a:t>
            </a:r>
            <a:r>
              <a:rPr lang="en-US" sz="2500" dirty="0">
                <a:effectLst/>
                <a:ea typeface="Times New Roman" panose="02020603050405020304" pitchFamily="18" charset="0"/>
              </a:rPr>
              <a:t> </a:t>
            </a:r>
            <a:r>
              <a:rPr lang="en-US" sz="2400" b="1" dirty="0"/>
              <a:t>Sees the needs of others and desires to meet them. </a:t>
            </a:r>
            <a:endParaRPr lang="en-US" sz="2400" dirty="0"/>
          </a:p>
        </p:txBody>
      </p:sp>
    </p:spTree>
    <p:extLst>
      <p:ext uri="{BB962C8B-B14F-4D97-AF65-F5344CB8AC3E}">
        <p14:creationId xmlns:p14="http://schemas.microsoft.com/office/powerpoint/2010/main" val="1672528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609C04-B0ED-8313-80BF-77E2015517F9}"/>
              </a:ext>
            </a:extLst>
          </p:cNvPr>
          <p:cNvSpPr txBox="1"/>
          <p:nvPr/>
        </p:nvSpPr>
        <p:spPr>
          <a:xfrm>
            <a:off x="699247" y="672353"/>
            <a:ext cx="10122451" cy="584775"/>
          </a:xfrm>
          <a:prstGeom prst="rect">
            <a:avLst/>
          </a:prstGeom>
          <a:noFill/>
        </p:spPr>
        <p:txBody>
          <a:bodyPr wrap="none" rtlCol="0">
            <a:spAutoFit/>
          </a:bodyPr>
          <a:lstStyle/>
          <a:p>
            <a:r>
              <a:rPr lang="en-US" sz="3200" b="1" dirty="0">
                <a:solidFill>
                  <a:schemeClr val="accent1"/>
                </a:solidFill>
              </a:rPr>
              <a:t>Prophecy</a:t>
            </a:r>
            <a:r>
              <a:rPr lang="en-US" sz="3200" b="1" dirty="0"/>
              <a:t> - </a:t>
            </a:r>
            <a:r>
              <a:rPr lang="en-US" sz="2400" b="1" dirty="0"/>
              <a:t>Quick to speak, declares the truth, see things as black or white. </a:t>
            </a:r>
          </a:p>
        </p:txBody>
      </p:sp>
      <p:sp>
        <p:nvSpPr>
          <p:cNvPr id="3" name="TextBox 2">
            <a:extLst>
              <a:ext uri="{FF2B5EF4-FFF2-40B4-BE49-F238E27FC236}">
                <a16:creationId xmlns:a16="http://schemas.microsoft.com/office/drawing/2014/main" id="{798F018A-A29E-A2FC-449A-646FF359ADDC}"/>
              </a:ext>
            </a:extLst>
          </p:cNvPr>
          <p:cNvSpPr txBox="1"/>
          <p:nvPr/>
        </p:nvSpPr>
        <p:spPr>
          <a:xfrm>
            <a:off x="699247" y="1438835"/>
            <a:ext cx="9435853" cy="584775"/>
          </a:xfrm>
          <a:prstGeom prst="rect">
            <a:avLst/>
          </a:prstGeom>
          <a:noFill/>
        </p:spPr>
        <p:txBody>
          <a:bodyPr wrap="none" rtlCol="0">
            <a:spAutoFit/>
          </a:bodyPr>
          <a:lstStyle/>
          <a:p>
            <a:r>
              <a:rPr lang="en-US" sz="3200" b="1" dirty="0">
                <a:solidFill>
                  <a:schemeClr val="accent1"/>
                </a:solidFill>
              </a:rPr>
              <a:t>Server</a:t>
            </a:r>
            <a:r>
              <a:rPr lang="en-US" sz="3200" b="1" dirty="0"/>
              <a:t> - </a:t>
            </a:r>
            <a:r>
              <a:rPr lang="en-US" sz="2500" b="1" dirty="0">
                <a:effectLst/>
                <a:ea typeface="Times New Roman" panose="02020603050405020304" pitchFamily="18" charset="0"/>
              </a:rPr>
              <a:t>(Servant)</a:t>
            </a:r>
            <a:r>
              <a:rPr lang="en-US" sz="2500" dirty="0">
                <a:effectLst/>
                <a:ea typeface="Times New Roman" panose="02020603050405020304" pitchFamily="18" charset="0"/>
              </a:rPr>
              <a:t> </a:t>
            </a:r>
            <a:r>
              <a:rPr lang="en-US" sz="2400" b="1" dirty="0"/>
              <a:t>Sees the needs of others and desires to meet them. </a:t>
            </a:r>
            <a:endParaRPr lang="en-US" sz="2400" dirty="0"/>
          </a:p>
        </p:txBody>
      </p:sp>
      <p:sp>
        <p:nvSpPr>
          <p:cNvPr id="4" name="TextBox 3">
            <a:extLst>
              <a:ext uri="{FF2B5EF4-FFF2-40B4-BE49-F238E27FC236}">
                <a16:creationId xmlns:a16="http://schemas.microsoft.com/office/drawing/2014/main" id="{02D8FD27-2F68-B0D7-487C-8EB2665B37D0}"/>
              </a:ext>
            </a:extLst>
          </p:cNvPr>
          <p:cNvSpPr txBox="1"/>
          <p:nvPr/>
        </p:nvSpPr>
        <p:spPr>
          <a:xfrm>
            <a:off x="699247" y="2205318"/>
            <a:ext cx="9973115" cy="584775"/>
          </a:xfrm>
          <a:prstGeom prst="rect">
            <a:avLst/>
          </a:prstGeom>
          <a:noFill/>
        </p:spPr>
        <p:txBody>
          <a:bodyPr wrap="none" rtlCol="0">
            <a:spAutoFit/>
          </a:bodyPr>
          <a:lstStyle/>
          <a:p>
            <a:r>
              <a:rPr lang="en-US" sz="3200" b="1" dirty="0">
                <a:solidFill>
                  <a:schemeClr val="accent1"/>
                </a:solidFill>
              </a:rPr>
              <a:t>Teacher</a:t>
            </a:r>
            <a:r>
              <a:rPr lang="en-US" sz="3200" b="1" dirty="0"/>
              <a:t> - </a:t>
            </a:r>
            <a:r>
              <a:rPr lang="en-US" sz="2400" b="1" dirty="0"/>
              <a:t>Loves to research facts, history, </a:t>
            </a:r>
            <a:r>
              <a:rPr lang="en-US" sz="2400" b="1"/>
              <a:t>and to communicate </a:t>
            </a:r>
            <a:r>
              <a:rPr lang="en-US" sz="2400" b="1" dirty="0"/>
              <a:t>knowledge.</a:t>
            </a:r>
          </a:p>
        </p:txBody>
      </p:sp>
    </p:spTree>
    <p:extLst>
      <p:ext uri="{BB962C8B-B14F-4D97-AF65-F5344CB8AC3E}">
        <p14:creationId xmlns:p14="http://schemas.microsoft.com/office/powerpoint/2010/main" val="2220045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609C04-B0ED-8313-80BF-77E2015517F9}"/>
              </a:ext>
            </a:extLst>
          </p:cNvPr>
          <p:cNvSpPr txBox="1"/>
          <p:nvPr/>
        </p:nvSpPr>
        <p:spPr>
          <a:xfrm>
            <a:off x="699247" y="672353"/>
            <a:ext cx="10122451" cy="584775"/>
          </a:xfrm>
          <a:prstGeom prst="rect">
            <a:avLst/>
          </a:prstGeom>
          <a:noFill/>
        </p:spPr>
        <p:txBody>
          <a:bodyPr wrap="none" rtlCol="0">
            <a:spAutoFit/>
          </a:bodyPr>
          <a:lstStyle/>
          <a:p>
            <a:r>
              <a:rPr lang="en-US" sz="3200" b="1" dirty="0">
                <a:solidFill>
                  <a:schemeClr val="accent1"/>
                </a:solidFill>
              </a:rPr>
              <a:t>Prophecy</a:t>
            </a:r>
            <a:r>
              <a:rPr lang="en-US" sz="3200" b="1" dirty="0"/>
              <a:t> - </a:t>
            </a:r>
            <a:r>
              <a:rPr lang="en-US" sz="2400" b="1" dirty="0"/>
              <a:t>Quick to speak, declares the truth, see things as black or white. </a:t>
            </a:r>
          </a:p>
        </p:txBody>
      </p:sp>
      <p:sp>
        <p:nvSpPr>
          <p:cNvPr id="3" name="TextBox 2">
            <a:extLst>
              <a:ext uri="{FF2B5EF4-FFF2-40B4-BE49-F238E27FC236}">
                <a16:creationId xmlns:a16="http://schemas.microsoft.com/office/drawing/2014/main" id="{798F018A-A29E-A2FC-449A-646FF359ADDC}"/>
              </a:ext>
            </a:extLst>
          </p:cNvPr>
          <p:cNvSpPr txBox="1"/>
          <p:nvPr/>
        </p:nvSpPr>
        <p:spPr>
          <a:xfrm>
            <a:off x="699247" y="1438835"/>
            <a:ext cx="9435853" cy="584775"/>
          </a:xfrm>
          <a:prstGeom prst="rect">
            <a:avLst/>
          </a:prstGeom>
          <a:noFill/>
        </p:spPr>
        <p:txBody>
          <a:bodyPr wrap="none" rtlCol="0">
            <a:spAutoFit/>
          </a:bodyPr>
          <a:lstStyle/>
          <a:p>
            <a:r>
              <a:rPr lang="en-US" sz="3200" b="1" dirty="0">
                <a:solidFill>
                  <a:schemeClr val="accent1"/>
                </a:solidFill>
              </a:rPr>
              <a:t>Server</a:t>
            </a:r>
            <a:r>
              <a:rPr lang="en-US" sz="3200" b="1" dirty="0"/>
              <a:t> - </a:t>
            </a:r>
            <a:r>
              <a:rPr lang="en-US" sz="2500" b="1" dirty="0">
                <a:effectLst/>
                <a:ea typeface="Times New Roman" panose="02020603050405020304" pitchFamily="18" charset="0"/>
              </a:rPr>
              <a:t>(Servant)</a:t>
            </a:r>
            <a:r>
              <a:rPr lang="en-US" sz="2500" dirty="0">
                <a:effectLst/>
                <a:ea typeface="Times New Roman" panose="02020603050405020304" pitchFamily="18" charset="0"/>
              </a:rPr>
              <a:t> </a:t>
            </a:r>
            <a:r>
              <a:rPr lang="en-US" sz="2400" b="1" dirty="0"/>
              <a:t>Sees the needs of others and desires to meet them. </a:t>
            </a:r>
            <a:endParaRPr lang="en-US" sz="2400" dirty="0"/>
          </a:p>
        </p:txBody>
      </p:sp>
      <p:sp>
        <p:nvSpPr>
          <p:cNvPr id="4" name="TextBox 3">
            <a:extLst>
              <a:ext uri="{FF2B5EF4-FFF2-40B4-BE49-F238E27FC236}">
                <a16:creationId xmlns:a16="http://schemas.microsoft.com/office/drawing/2014/main" id="{02D8FD27-2F68-B0D7-487C-8EB2665B37D0}"/>
              </a:ext>
            </a:extLst>
          </p:cNvPr>
          <p:cNvSpPr txBox="1"/>
          <p:nvPr/>
        </p:nvSpPr>
        <p:spPr>
          <a:xfrm>
            <a:off x="699247" y="2205318"/>
            <a:ext cx="9703618" cy="584775"/>
          </a:xfrm>
          <a:prstGeom prst="rect">
            <a:avLst/>
          </a:prstGeom>
          <a:noFill/>
        </p:spPr>
        <p:txBody>
          <a:bodyPr wrap="none" rtlCol="0">
            <a:spAutoFit/>
          </a:bodyPr>
          <a:lstStyle/>
          <a:p>
            <a:r>
              <a:rPr lang="en-US" sz="3200" b="1" dirty="0">
                <a:solidFill>
                  <a:schemeClr val="accent1"/>
                </a:solidFill>
              </a:rPr>
              <a:t>Teacher</a:t>
            </a:r>
            <a:r>
              <a:rPr lang="en-US" sz="3200" b="1" dirty="0"/>
              <a:t> - </a:t>
            </a:r>
            <a:r>
              <a:rPr lang="en-US" sz="2400" b="1" dirty="0"/>
              <a:t>Loves to research facts, history, and communicate knowledge.</a:t>
            </a:r>
          </a:p>
        </p:txBody>
      </p:sp>
      <p:sp>
        <p:nvSpPr>
          <p:cNvPr id="6" name="TextBox 5">
            <a:extLst>
              <a:ext uri="{FF2B5EF4-FFF2-40B4-BE49-F238E27FC236}">
                <a16:creationId xmlns:a16="http://schemas.microsoft.com/office/drawing/2014/main" id="{D2B18EC2-A979-7A14-B470-C29D93CC51E6}"/>
              </a:ext>
            </a:extLst>
          </p:cNvPr>
          <p:cNvSpPr txBox="1"/>
          <p:nvPr/>
        </p:nvSpPr>
        <p:spPr>
          <a:xfrm>
            <a:off x="699247" y="3039035"/>
            <a:ext cx="7691144" cy="584775"/>
          </a:xfrm>
          <a:prstGeom prst="rect">
            <a:avLst/>
          </a:prstGeom>
          <a:noFill/>
        </p:spPr>
        <p:txBody>
          <a:bodyPr wrap="none" rtlCol="0">
            <a:spAutoFit/>
          </a:bodyPr>
          <a:lstStyle/>
          <a:p>
            <a:r>
              <a:rPr lang="en-US" sz="3200" b="1" dirty="0">
                <a:solidFill>
                  <a:schemeClr val="accent1"/>
                </a:solidFill>
              </a:rPr>
              <a:t>Encourager</a:t>
            </a:r>
            <a:r>
              <a:rPr lang="en-US" sz="3200" b="1" dirty="0"/>
              <a:t> - </a:t>
            </a:r>
            <a:r>
              <a:rPr lang="en-US" sz="2400" b="1" dirty="0"/>
              <a:t>Desires to build up and encourage others</a:t>
            </a:r>
            <a:r>
              <a:rPr lang="en-US" dirty="0"/>
              <a:t>.</a:t>
            </a:r>
          </a:p>
        </p:txBody>
      </p:sp>
      <p:sp>
        <p:nvSpPr>
          <p:cNvPr id="5" name="Slide Number Placeholder 4">
            <a:extLst>
              <a:ext uri="{FF2B5EF4-FFF2-40B4-BE49-F238E27FC236}">
                <a16:creationId xmlns:a16="http://schemas.microsoft.com/office/drawing/2014/main" id="{5ED85E93-EEBA-5F44-0A61-6960E7275875}"/>
              </a:ext>
            </a:extLst>
          </p:cNvPr>
          <p:cNvSpPr>
            <a:spLocks noGrp="1"/>
          </p:cNvSpPr>
          <p:nvPr>
            <p:ph type="sldNum" sz="quarter" idx="12"/>
          </p:nvPr>
        </p:nvSpPr>
        <p:spPr/>
        <p:txBody>
          <a:bodyPr/>
          <a:lstStyle/>
          <a:p>
            <a:fld id="{C7B29766-80B8-DA4E-9862-AF46132ECEE6}" type="slidenum">
              <a:rPr lang="en-US" smtClean="0"/>
              <a:t>13</a:t>
            </a:fld>
            <a:endParaRPr lang="en-US" dirty="0"/>
          </a:p>
        </p:txBody>
      </p:sp>
    </p:spTree>
    <p:extLst>
      <p:ext uri="{BB962C8B-B14F-4D97-AF65-F5344CB8AC3E}">
        <p14:creationId xmlns:p14="http://schemas.microsoft.com/office/powerpoint/2010/main" val="2178664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609C04-B0ED-8313-80BF-77E2015517F9}"/>
              </a:ext>
            </a:extLst>
          </p:cNvPr>
          <p:cNvSpPr txBox="1"/>
          <p:nvPr/>
        </p:nvSpPr>
        <p:spPr>
          <a:xfrm>
            <a:off x="699247" y="672353"/>
            <a:ext cx="10122451" cy="584775"/>
          </a:xfrm>
          <a:prstGeom prst="rect">
            <a:avLst/>
          </a:prstGeom>
          <a:noFill/>
        </p:spPr>
        <p:txBody>
          <a:bodyPr wrap="none" rtlCol="0">
            <a:spAutoFit/>
          </a:bodyPr>
          <a:lstStyle/>
          <a:p>
            <a:r>
              <a:rPr lang="en-US" sz="3200" b="1" dirty="0">
                <a:solidFill>
                  <a:schemeClr val="accent1"/>
                </a:solidFill>
              </a:rPr>
              <a:t>Prophecy</a:t>
            </a:r>
            <a:r>
              <a:rPr lang="en-US" sz="3200" b="1" dirty="0"/>
              <a:t> - </a:t>
            </a:r>
            <a:r>
              <a:rPr lang="en-US" sz="2400" b="1" dirty="0"/>
              <a:t>Quick to speak, declares the truth, see things as black or white. </a:t>
            </a:r>
          </a:p>
        </p:txBody>
      </p:sp>
      <p:sp>
        <p:nvSpPr>
          <p:cNvPr id="3" name="TextBox 2">
            <a:extLst>
              <a:ext uri="{FF2B5EF4-FFF2-40B4-BE49-F238E27FC236}">
                <a16:creationId xmlns:a16="http://schemas.microsoft.com/office/drawing/2014/main" id="{798F018A-A29E-A2FC-449A-646FF359ADDC}"/>
              </a:ext>
            </a:extLst>
          </p:cNvPr>
          <p:cNvSpPr txBox="1"/>
          <p:nvPr/>
        </p:nvSpPr>
        <p:spPr>
          <a:xfrm>
            <a:off x="699247" y="1438835"/>
            <a:ext cx="9435853" cy="584775"/>
          </a:xfrm>
          <a:prstGeom prst="rect">
            <a:avLst/>
          </a:prstGeom>
          <a:noFill/>
        </p:spPr>
        <p:txBody>
          <a:bodyPr wrap="none" rtlCol="0">
            <a:spAutoFit/>
          </a:bodyPr>
          <a:lstStyle/>
          <a:p>
            <a:r>
              <a:rPr lang="en-US" sz="3200" b="1" dirty="0">
                <a:solidFill>
                  <a:schemeClr val="accent1"/>
                </a:solidFill>
              </a:rPr>
              <a:t>Server</a:t>
            </a:r>
            <a:r>
              <a:rPr lang="en-US" sz="3200" b="1" dirty="0"/>
              <a:t> - </a:t>
            </a:r>
            <a:r>
              <a:rPr lang="en-US" sz="2500" b="1" dirty="0">
                <a:effectLst/>
                <a:ea typeface="Times New Roman" panose="02020603050405020304" pitchFamily="18" charset="0"/>
              </a:rPr>
              <a:t>(Servant)</a:t>
            </a:r>
            <a:r>
              <a:rPr lang="en-US" sz="2500" dirty="0">
                <a:effectLst/>
                <a:ea typeface="Times New Roman" panose="02020603050405020304" pitchFamily="18" charset="0"/>
              </a:rPr>
              <a:t> </a:t>
            </a:r>
            <a:r>
              <a:rPr lang="en-US" sz="2400" b="1" dirty="0"/>
              <a:t>Sees the needs of others and desires to meet them. </a:t>
            </a:r>
            <a:endParaRPr lang="en-US" sz="2400" dirty="0"/>
          </a:p>
        </p:txBody>
      </p:sp>
      <p:sp>
        <p:nvSpPr>
          <p:cNvPr id="4" name="TextBox 3">
            <a:extLst>
              <a:ext uri="{FF2B5EF4-FFF2-40B4-BE49-F238E27FC236}">
                <a16:creationId xmlns:a16="http://schemas.microsoft.com/office/drawing/2014/main" id="{02D8FD27-2F68-B0D7-487C-8EB2665B37D0}"/>
              </a:ext>
            </a:extLst>
          </p:cNvPr>
          <p:cNvSpPr txBox="1"/>
          <p:nvPr/>
        </p:nvSpPr>
        <p:spPr>
          <a:xfrm>
            <a:off x="699247" y="2205318"/>
            <a:ext cx="9703618" cy="584775"/>
          </a:xfrm>
          <a:prstGeom prst="rect">
            <a:avLst/>
          </a:prstGeom>
          <a:noFill/>
        </p:spPr>
        <p:txBody>
          <a:bodyPr wrap="none" rtlCol="0">
            <a:spAutoFit/>
          </a:bodyPr>
          <a:lstStyle/>
          <a:p>
            <a:r>
              <a:rPr lang="en-US" sz="3200" b="1" dirty="0">
                <a:solidFill>
                  <a:schemeClr val="accent1"/>
                </a:solidFill>
              </a:rPr>
              <a:t>Teacher</a:t>
            </a:r>
            <a:r>
              <a:rPr lang="en-US" sz="3200" b="1" dirty="0"/>
              <a:t> - </a:t>
            </a:r>
            <a:r>
              <a:rPr lang="en-US" sz="2400" b="1" dirty="0"/>
              <a:t>Loves to research facts, history, and communicate knowledge.</a:t>
            </a:r>
          </a:p>
        </p:txBody>
      </p:sp>
      <p:sp>
        <p:nvSpPr>
          <p:cNvPr id="6" name="TextBox 5">
            <a:extLst>
              <a:ext uri="{FF2B5EF4-FFF2-40B4-BE49-F238E27FC236}">
                <a16:creationId xmlns:a16="http://schemas.microsoft.com/office/drawing/2014/main" id="{D2B18EC2-A979-7A14-B470-C29D93CC51E6}"/>
              </a:ext>
            </a:extLst>
          </p:cNvPr>
          <p:cNvSpPr txBox="1"/>
          <p:nvPr/>
        </p:nvSpPr>
        <p:spPr>
          <a:xfrm>
            <a:off x="699247" y="3039035"/>
            <a:ext cx="7691144" cy="584775"/>
          </a:xfrm>
          <a:prstGeom prst="rect">
            <a:avLst/>
          </a:prstGeom>
          <a:noFill/>
        </p:spPr>
        <p:txBody>
          <a:bodyPr wrap="none" rtlCol="0">
            <a:spAutoFit/>
          </a:bodyPr>
          <a:lstStyle/>
          <a:p>
            <a:r>
              <a:rPr lang="en-US" sz="3200" b="1" dirty="0">
                <a:solidFill>
                  <a:schemeClr val="accent1"/>
                </a:solidFill>
              </a:rPr>
              <a:t>Encourager</a:t>
            </a:r>
            <a:r>
              <a:rPr lang="en-US" sz="3200" b="1" dirty="0"/>
              <a:t> - </a:t>
            </a:r>
            <a:r>
              <a:rPr lang="en-US" sz="2400" b="1" dirty="0"/>
              <a:t>Desires to build up and encourage others</a:t>
            </a:r>
            <a:r>
              <a:rPr lang="en-US" dirty="0"/>
              <a:t>.</a:t>
            </a:r>
          </a:p>
        </p:txBody>
      </p:sp>
      <p:sp>
        <p:nvSpPr>
          <p:cNvPr id="7" name="TextBox 6">
            <a:extLst>
              <a:ext uri="{FF2B5EF4-FFF2-40B4-BE49-F238E27FC236}">
                <a16:creationId xmlns:a16="http://schemas.microsoft.com/office/drawing/2014/main" id="{AA2897E0-F336-00EF-6BA1-D0514662CEE6}"/>
              </a:ext>
            </a:extLst>
          </p:cNvPr>
          <p:cNvSpPr txBox="1"/>
          <p:nvPr/>
        </p:nvSpPr>
        <p:spPr>
          <a:xfrm>
            <a:off x="699247" y="3872753"/>
            <a:ext cx="11598881" cy="584775"/>
          </a:xfrm>
          <a:prstGeom prst="rect">
            <a:avLst/>
          </a:prstGeom>
          <a:noFill/>
        </p:spPr>
        <p:txBody>
          <a:bodyPr wrap="none" rtlCol="0">
            <a:spAutoFit/>
          </a:bodyPr>
          <a:lstStyle/>
          <a:p>
            <a:r>
              <a:rPr lang="en-US" sz="3200" b="1" dirty="0">
                <a:solidFill>
                  <a:schemeClr val="accent1"/>
                </a:solidFill>
              </a:rPr>
              <a:t>Giver</a:t>
            </a:r>
            <a:r>
              <a:rPr lang="en-US" sz="3200" b="1" dirty="0"/>
              <a:t> -  </a:t>
            </a:r>
            <a:r>
              <a:rPr lang="en-US" sz="2400" b="1" dirty="0"/>
              <a:t>Gifted at making money, desires to give both time and money to those in need. </a:t>
            </a:r>
          </a:p>
        </p:txBody>
      </p:sp>
      <p:sp>
        <p:nvSpPr>
          <p:cNvPr id="5" name="Slide Number Placeholder 4">
            <a:extLst>
              <a:ext uri="{FF2B5EF4-FFF2-40B4-BE49-F238E27FC236}">
                <a16:creationId xmlns:a16="http://schemas.microsoft.com/office/drawing/2014/main" id="{5ED85E93-EEBA-5F44-0A61-6960E7275875}"/>
              </a:ext>
            </a:extLst>
          </p:cNvPr>
          <p:cNvSpPr>
            <a:spLocks noGrp="1"/>
          </p:cNvSpPr>
          <p:nvPr>
            <p:ph type="sldNum" sz="quarter" idx="12"/>
          </p:nvPr>
        </p:nvSpPr>
        <p:spPr/>
        <p:txBody>
          <a:bodyPr/>
          <a:lstStyle/>
          <a:p>
            <a:fld id="{C7B29766-80B8-DA4E-9862-AF46132ECEE6}" type="slidenum">
              <a:rPr lang="en-US" smtClean="0"/>
              <a:t>14</a:t>
            </a:fld>
            <a:endParaRPr lang="en-US" dirty="0"/>
          </a:p>
        </p:txBody>
      </p:sp>
    </p:spTree>
    <p:extLst>
      <p:ext uri="{BB962C8B-B14F-4D97-AF65-F5344CB8AC3E}">
        <p14:creationId xmlns:p14="http://schemas.microsoft.com/office/powerpoint/2010/main" val="3790378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609C04-B0ED-8313-80BF-77E2015517F9}"/>
              </a:ext>
            </a:extLst>
          </p:cNvPr>
          <p:cNvSpPr txBox="1"/>
          <p:nvPr/>
        </p:nvSpPr>
        <p:spPr>
          <a:xfrm>
            <a:off x="699247" y="672353"/>
            <a:ext cx="10122451" cy="584775"/>
          </a:xfrm>
          <a:prstGeom prst="rect">
            <a:avLst/>
          </a:prstGeom>
          <a:noFill/>
        </p:spPr>
        <p:txBody>
          <a:bodyPr wrap="none" rtlCol="0">
            <a:spAutoFit/>
          </a:bodyPr>
          <a:lstStyle/>
          <a:p>
            <a:r>
              <a:rPr lang="en-US" sz="3200" b="1" dirty="0">
                <a:solidFill>
                  <a:schemeClr val="accent1"/>
                </a:solidFill>
              </a:rPr>
              <a:t>Prophecy</a:t>
            </a:r>
            <a:r>
              <a:rPr lang="en-US" sz="3200" b="1" dirty="0"/>
              <a:t> - </a:t>
            </a:r>
            <a:r>
              <a:rPr lang="en-US" sz="2400" b="1" dirty="0"/>
              <a:t>Quick to speak, declares the truth, see things as black or white. </a:t>
            </a:r>
          </a:p>
        </p:txBody>
      </p:sp>
      <p:sp>
        <p:nvSpPr>
          <p:cNvPr id="3" name="TextBox 2">
            <a:extLst>
              <a:ext uri="{FF2B5EF4-FFF2-40B4-BE49-F238E27FC236}">
                <a16:creationId xmlns:a16="http://schemas.microsoft.com/office/drawing/2014/main" id="{798F018A-A29E-A2FC-449A-646FF359ADDC}"/>
              </a:ext>
            </a:extLst>
          </p:cNvPr>
          <p:cNvSpPr txBox="1"/>
          <p:nvPr/>
        </p:nvSpPr>
        <p:spPr>
          <a:xfrm>
            <a:off x="699247" y="1438835"/>
            <a:ext cx="9435853" cy="584775"/>
          </a:xfrm>
          <a:prstGeom prst="rect">
            <a:avLst/>
          </a:prstGeom>
          <a:noFill/>
        </p:spPr>
        <p:txBody>
          <a:bodyPr wrap="none" rtlCol="0">
            <a:spAutoFit/>
          </a:bodyPr>
          <a:lstStyle/>
          <a:p>
            <a:r>
              <a:rPr lang="en-US" sz="3200" b="1" dirty="0">
                <a:solidFill>
                  <a:schemeClr val="accent1"/>
                </a:solidFill>
              </a:rPr>
              <a:t>Server</a:t>
            </a:r>
            <a:r>
              <a:rPr lang="en-US" sz="3200" b="1" dirty="0"/>
              <a:t> - </a:t>
            </a:r>
            <a:r>
              <a:rPr lang="en-US" sz="2500" b="1" dirty="0">
                <a:effectLst/>
                <a:ea typeface="Times New Roman" panose="02020603050405020304" pitchFamily="18" charset="0"/>
              </a:rPr>
              <a:t>(Servant)</a:t>
            </a:r>
            <a:r>
              <a:rPr lang="en-US" sz="2500" dirty="0">
                <a:effectLst/>
                <a:ea typeface="Times New Roman" panose="02020603050405020304" pitchFamily="18" charset="0"/>
              </a:rPr>
              <a:t> </a:t>
            </a:r>
            <a:r>
              <a:rPr lang="en-US" sz="2400" b="1" dirty="0"/>
              <a:t>Sees the needs of others and desires to meet them. </a:t>
            </a:r>
            <a:endParaRPr lang="en-US" sz="2400" dirty="0"/>
          </a:p>
        </p:txBody>
      </p:sp>
      <p:sp>
        <p:nvSpPr>
          <p:cNvPr id="4" name="TextBox 3">
            <a:extLst>
              <a:ext uri="{FF2B5EF4-FFF2-40B4-BE49-F238E27FC236}">
                <a16:creationId xmlns:a16="http://schemas.microsoft.com/office/drawing/2014/main" id="{02D8FD27-2F68-B0D7-487C-8EB2665B37D0}"/>
              </a:ext>
            </a:extLst>
          </p:cNvPr>
          <p:cNvSpPr txBox="1"/>
          <p:nvPr/>
        </p:nvSpPr>
        <p:spPr>
          <a:xfrm>
            <a:off x="699247" y="2205318"/>
            <a:ext cx="9703618" cy="584775"/>
          </a:xfrm>
          <a:prstGeom prst="rect">
            <a:avLst/>
          </a:prstGeom>
          <a:noFill/>
        </p:spPr>
        <p:txBody>
          <a:bodyPr wrap="none" rtlCol="0">
            <a:spAutoFit/>
          </a:bodyPr>
          <a:lstStyle/>
          <a:p>
            <a:r>
              <a:rPr lang="en-US" sz="3200" b="1" dirty="0">
                <a:solidFill>
                  <a:schemeClr val="accent1"/>
                </a:solidFill>
              </a:rPr>
              <a:t>Teacher</a:t>
            </a:r>
            <a:r>
              <a:rPr lang="en-US" sz="3200" b="1" dirty="0"/>
              <a:t> - </a:t>
            </a:r>
            <a:r>
              <a:rPr lang="en-US" sz="2400" b="1" dirty="0"/>
              <a:t>Loves to research facts, history, and communicate knowledge.</a:t>
            </a:r>
          </a:p>
        </p:txBody>
      </p:sp>
      <p:sp>
        <p:nvSpPr>
          <p:cNvPr id="6" name="TextBox 5">
            <a:extLst>
              <a:ext uri="{FF2B5EF4-FFF2-40B4-BE49-F238E27FC236}">
                <a16:creationId xmlns:a16="http://schemas.microsoft.com/office/drawing/2014/main" id="{D2B18EC2-A979-7A14-B470-C29D93CC51E6}"/>
              </a:ext>
            </a:extLst>
          </p:cNvPr>
          <p:cNvSpPr txBox="1"/>
          <p:nvPr/>
        </p:nvSpPr>
        <p:spPr>
          <a:xfrm>
            <a:off x="699247" y="3039035"/>
            <a:ext cx="7691144" cy="584775"/>
          </a:xfrm>
          <a:prstGeom prst="rect">
            <a:avLst/>
          </a:prstGeom>
          <a:noFill/>
        </p:spPr>
        <p:txBody>
          <a:bodyPr wrap="none" rtlCol="0">
            <a:spAutoFit/>
          </a:bodyPr>
          <a:lstStyle/>
          <a:p>
            <a:r>
              <a:rPr lang="en-US" sz="3200" b="1" dirty="0">
                <a:solidFill>
                  <a:schemeClr val="accent1"/>
                </a:solidFill>
              </a:rPr>
              <a:t>Encourager</a:t>
            </a:r>
            <a:r>
              <a:rPr lang="en-US" sz="3200" b="1" dirty="0"/>
              <a:t> - </a:t>
            </a:r>
            <a:r>
              <a:rPr lang="en-US" sz="2400" b="1" dirty="0"/>
              <a:t>Desires to build up and encourage others</a:t>
            </a:r>
            <a:r>
              <a:rPr lang="en-US" dirty="0"/>
              <a:t>.</a:t>
            </a:r>
          </a:p>
        </p:txBody>
      </p:sp>
      <p:sp>
        <p:nvSpPr>
          <p:cNvPr id="7" name="TextBox 6">
            <a:extLst>
              <a:ext uri="{FF2B5EF4-FFF2-40B4-BE49-F238E27FC236}">
                <a16:creationId xmlns:a16="http://schemas.microsoft.com/office/drawing/2014/main" id="{AA2897E0-F336-00EF-6BA1-D0514662CEE6}"/>
              </a:ext>
            </a:extLst>
          </p:cNvPr>
          <p:cNvSpPr txBox="1"/>
          <p:nvPr/>
        </p:nvSpPr>
        <p:spPr>
          <a:xfrm>
            <a:off x="699247" y="3872753"/>
            <a:ext cx="11598881" cy="584775"/>
          </a:xfrm>
          <a:prstGeom prst="rect">
            <a:avLst/>
          </a:prstGeom>
          <a:noFill/>
        </p:spPr>
        <p:txBody>
          <a:bodyPr wrap="none" rtlCol="0">
            <a:spAutoFit/>
          </a:bodyPr>
          <a:lstStyle/>
          <a:p>
            <a:r>
              <a:rPr lang="en-US" sz="3200" b="1" dirty="0">
                <a:solidFill>
                  <a:schemeClr val="accent1"/>
                </a:solidFill>
              </a:rPr>
              <a:t>Giver</a:t>
            </a:r>
            <a:r>
              <a:rPr lang="en-US" sz="3200" b="1" dirty="0"/>
              <a:t> -  </a:t>
            </a:r>
            <a:r>
              <a:rPr lang="en-US" sz="2400" b="1" dirty="0"/>
              <a:t>Gifted at making money, desires to give both time and money to those in need. </a:t>
            </a:r>
          </a:p>
        </p:txBody>
      </p:sp>
      <p:sp>
        <p:nvSpPr>
          <p:cNvPr id="8" name="TextBox 7">
            <a:extLst>
              <a:ext uri="{FF2B5EF4-FFF2-40B4-BE49-F238E27FC236}">
                <a16:creationId xmlns:a16="http://schemas.microsoft.com/office/drawing/2014/main" id="{A08911D8-92FF-F6CC-C62D-936E7C36B993}"/>
              </a:ext>
            </a:extLst>
          </p:cNvPr>
          <p:cNvSpPr txBox="1"/>
          <p:nvPr/>
        </p:nvSpPr>
        <p:spPr>
          <a:xfrm>
            <a:off x="699247" y="4686472"/>
            <a:ext cx="10735118" cy="584775"/>
          </a:xfrm>
          <a:prstGeom prst="rect">
            <a:avLst/>
          </a:prstGeom>
          <a:noFill/>
        </p:spPr>
        <p:txBody>
          <a:bodyPr wrap="none" rtlCol="0">
            <a:spAutoFit/>
          </a:bodyPr>
          <a:lstStyle/>
          <a:p>
            <a:r>
              <a:rPr lang="en-US" sz="3200" b="1" dirty="0">
                <a:solidFill>
                  <a:schemeClr val="accent1"/>
                </a:solidFill>
              </a:rPr>
              <a:t>Leader</a:t>
            </a:r>
            <a:r>
              <a:rPr lang="en-US" sz="3200" b="1" dirty="0"/>
              <a:t> - </a:t>
            </a:r>
            <a:r>
              <a:rPr lang="en-US" sz="2400" b="1" dirty="0"/>
              <a:t>Gifted to lead. Are quick to delegate and take steps to solve problems. </a:t>
            </a:r>
          </a:p>
        </p:txBody>
      </p:sp>
      <p:sp>
        <p:nvSpPr>
          <p:cNvPr id="5" name="Slide Number Placeholder 4">
            <a:extLst>
              <a:ext uri="{FF2B5EF4-FFF2-40B4-BE49-F238E27FC236}">
                <a16:creationId xmlns:a16="http://schemas.microsoft.com/office/drawing/2014/main" id="{5ED85E93-EEBA-5F44-0A61-6960E7275875}"/>
              </a:ext>
            </a:extLst>
          </p:cNvPr>
          <p:cNvSpPr>
            <a:spLocks noGrp="1"/>
          </p:cNvSpPr>
          <p:nvPr>
            <p:ph type="sldNum" sz="quarter" idx="12"/>
          </p:nvPr>
        </p:nvSpPr>
        <p:spPr/>
        <p:txBody>
          <a:bodyPr/>
          <a:lstStyle/>
          <a:p>
            <a:fld id="{C7B29766-80B8-DA4E-9862-AF46132ECEE6}" type="slidenum">
              <a:rPr lang="en-US" smtClean="0"/>
              <a:t>15</a:t>
            </a:fld>
            <a:endParaRPr lang="en-US" dirty="0"/>
          </a:p>
        </p:txBody>
      </p:sp>
    </p:spTree>
    <p:extLst>
      <p:ext uri="{BB962C8B-B14F-4D97-AF65-F5344CB8AC3E}">
        <p14:creationId xmlns:p14="http://schemas.microsoft.com/office/powerpoint/2010/main" val="380633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609C04-B0ED-8313-80BF-77E2015517F9}"/>
              </a:ext>
            </a:extLst>
          </p:cNvPr>
          <p:cNvSpPr txBox="1"/>
          <p:nvPr/>
        </p:nvSpPr>
        <p:spPr>
          <a:xfrm>
            <a:off x="699247" y="672353"/>
            <a:ext cx="10122451" cy="584775"/>
          </a:xfrm>
          <a:prstGeom prst="rect">
            <a:avLst/>
          </a:prstGeom>
          <a:noFill/>
        </p:spPr>
        <p:txBody>
          <a:bodyPr wrap="none" rtlCol="0">
            <a:spAutoFit/>
          </a:bodyPr>
          <a:lstStyle/>
          <a:p>
            <a:r>
              <a:rPr lang="en-US" sz="3200" b="1" dirty="0">
                <a:solidFill>
                  <a:schemeClr val="accent1"/>
                </a:solidFill>
              </a:rPr>
              <a:t>Prophecy</a:t>
            </a:r>
            <a:r>
              <a:rPr lang="en-US" sz="3200" b="1" dirty="0"/>
              <a:t> - </a:t>
            </a:r>
            <a:r>
              <a:rPr lang="en-US" sz="2400" b="1" dirty="0"/>
              <a:t>Quick to speak, declares the truth, see things as black or white. </a:t>
            </a:r>
          </a:p>
        </p:txBody>
      </p:sp>
      <p:sp>
        <p:nvSpPr>
          <p:cNvPr id="3" name="TextBox 2">
            <a:extLst>
              <a:ext uri="{FF2B5EF4-FFF2-40B4-BE49-F238E27FC236}">
                <a16:creationId xmlns:a16="http://schemas.microsoft.com/office/drawing/2014/main" id="{798F018A-A29E-A2FC-449A-646FF359ADDC}"/>
              </a:ext>
            </a:extLst>
          </p:cNvPr>
          <p:cNvSpPr txBox="1"/>
          <p:nvPr/>
        </p:nvSpPr>
        <p:spPr>
          <a:xfrm>
            <a:off x="699247" y="1438835"/>
            <a:ext cx="9435853" cy="584775"/>
          </a:xfrm>
          <a:prstGeom prst="rect">
            <a:avLst/>
          </a:prstGeom>
          <a:noFill/>
        </p:spPr>
        <p:txBody>
          <a:bodyPr wrap="none" rtlCol="0">
            <a:spAutoFit/>
          </a:bodyPr>
          <a:lstStyle/>
          <a:p>
            <a:r>
              <a:rPr lang="en-US" sz="3200" b="1" dirty="0">
                <a:solidFill>
                  <a:schemeClr val="accent1"/>
                </a:solidFill>
              </a:rPr>
              <a:t>Server</a:t>
            </a:r>
            <a:r>
              <a:rPr lang="en-US" sz="3200" b="1" dirty="0"/>
              <a:t> - </a:t>
            </a:r>
            <a:r>
              <a:rPr lang="en-US" sz="2500" b="1" dirty="0">
                <a:effectLst/>
                <a:ea typeface="Times New Roman" panose="02020603050405020304" pitchFamily="18" charset="0"/>
              </a:rPr>
              <a:t>(Servant)</a:t>
            </a:r>
            <a:r>
              <a:rPr lang="en-US" sz="2500" dirty="0">
                <a:effectLst/>
                <a:ea typeface="Times New Roman" panose="02020603050405020304" pitchFamily="18" charset="0"/>
              </a:rPr>
              <a:t> </a:t>
            </a:r>
            <a:r>
              <a:rPr lang="en-US" sz="2400" b="1" dirty="0"/>
              <a:t>Sees the needs of others and desires to meet them. </a:t>
            </a:r>
            <a:endParaRPr lang="en-US" sz="2400" dirty="0"/>
          </a:p>
        </p:txBody>
      </p:sp>
      <p:sp>
        <p:nvSpPr>
          <p:cNvPr id="4" name="TextBox 3">
            <a:extLst>
              <a:ext uri="{FF2B5EF4-FFF2-40B4-BE49-F238E27FC236}">
                <a16:creationId xmlns:a16="http://schemas.microsoft.com/office/drawing/2014/main" id="{02D8FD27-2F68-B0D7-487C-8EB2665B37D0}"/>
              </a:ext>
            </a:extLst>
          </p:cNvPr>
          <p:cNvSpPr txBox="1"/>
          <p:nvPr/>
        </p:nvSpPr>
        <p:spPr>
          <a:xfrm>
            <a:off x="699247" y="2205318"/>
            <a:ext cx="9703618" cy="584775"/>
          </a:xfrm>
          <a:prstGeom prst="rect">
            <a:avLst/>
          </a:prstGeom>
          <a:noFill/>
        </p:spPr>
        <p:txBody>
          <a:bodyPr wrap="none" rtlCol="0">
            <a:spAutoFit/>
          </a:bodyPr>
          <a:lstStyle/>
          <a:p>
            <a:r>
              <a:rPr lang="en-US" sz="3200" b="1" dirty="0">
                <a:solidFill>
                  <a:schemeClr val="accent1"/>
                </a:solidFill>
              </a:rPr>
              <a:t>Teacher</a:t>
            </a:r>
            <a:r>
              <a:rPr lang="en-US" sz="3200" b="1" dirty="0"/>
              <a:t> - </a:t>
            </a:r>
            <a:r>
              <a:rPr lang="en-US" sz="2400" b="1" dirty="0"/>
              <a:t>Loves to research facts, history, and communicate knowledge.</a:t>
            </a:r>
          </a:p>
        </p:txBody>
      </p:sp>
      <p:sp>
        <p:nvSpPr>
          <p:cNvPr id="6" name="TextBox 5">
            <a:extLst>
              <a:ext uri="{FF2B5EF4-FFF2-40B4-BE49-F238E27FC236}">
                <a16:creationId xmlns:a16="http://schemas.microsoft.com/office/drawing/2014/main" id="{D2B18EC2-A979-7A14-B470-C29D93CC51E6}"/>
              </a:ext>
            </a:extLst>
          </p:cNvPr>
          <p:cNvSpPr txBox="1"/>
          <p:nvPr/>
        </p:nvSpPr>
        <p:spPr>
          <a:xfrm>
            <a:off x="699247" y="3039035"/>
            <a:ext cx="7691144" cy="584775"/>
          </a:xfrm>
          <a:prstGeom prst="rect">
            <a:avLst/>
          </a:prstGeom>
          <a:noFill/>
        </p:spPr>
        <p:txBody>
          <a:bodyPr wrap="none" rtlCol="0">
            <a:spAutoFit/>
          </a:bodyPr>
          <a:lstStyle/>
          <a:p>
            <a:r>
              <a:rPr lang="en-US" sz="3200" b="1" dirty="0">
                <a:solidFill>
                  <a:schemeClr val="accent1"/>
                </a:solidFill>
              </a:rPr>
              <a:t>Encourager</a:t>
            </a:r>
            <a:r>
              <a:rPr lang="en-US" sz="3200" b="1" dirty="0"/>
              <a:t> - </a:t>
            </a:r>
            <a:r>
              <a:rPr lang="en-US" sz="2400" b="1" dirty="0"/>
              <a:t>Desires to build up and encourage others</a:t>
            </a:r>
            <a:r>
              <a:rPr lang="en-US" dirty="0"/>
              <a:t>.</a:t>
            </a:r>
          </a:p>
        </p:txBody>
      </p:sp>
      <p:sp>
        <p:nvSpPr>
          <p:cNvPr id="7" name="TextBox 6">
            <a:extLst>
              <a:ext uri="{FF2B5EF4-FFF2-40B4-BE49-F238E27FC236}">
                <a16:creationId xmlns:a16="http://schemas.microsoft.com/office/drawing/2014/main" id="{AA2897E0-F336-00EF-6BA1-D0514662CEE6}"/>
              </a:ext>
            </a:extLst>
          </p:cNvPr>
          <p:cNvSpPr txBox="1"/>
          <p:nvPr/>
        </p:nvSpPr>
        <p:spPr>
          <a:xfrm>
            <a:off x="699247" y="3872753"/>
            <a:ext cx="11598881" cy="584775"/>
          </a:xfrm>
          <a:prstGeom prst="rect">
            <a:avLst/>
          </a:prstGeom>
          <a:noFill/>
        </p:spPr>
        <p:txBody>
          <a:bodyPr wrap="none" rtlCol="0">
            <a:spAutoFit/>
          </a:bodyPr>
          <a:lstStyle/>
          <a:p>
            <a:r>
              <a:rPr lang="en-US" sz="3200" b="1" dirty="0">
                <a:solidFill>
                  <a:schemeClr val="accent1"/>
                </a:solidFill>
              </a:rPr>
              <a:t>Giver</a:t>
            </a:r>
            <a:r>
              <a:rPr lang="en-US" sz="3200" b="1" dirty="0"/>
              <a:t> -  </a:t>
            </a:r>
            <a:r>
              <a:rPr lang="en-US" sz="2400" b="1" dirty="0"/>
              <a:t>Gifted at making money, desires to give both time and money to those in need. </a:t>
            </a:r>
          </a:p>
        </p:txBody>
      </p:sp>
      <p:sp>
        <p:nvSpPr>
          <p:cNvPr id="8" name="TextBox 7">
            <a:extLst>
              <a:ext uri="{FF2B5EF4-FFF2-40B4-BE49-F238E27FC236}">
                <a16:creationId xmlns:a16="http://schemas.microsoft.com/office/drawing/2014/main" id="{A08911D8-92FF-F6CC-C62D-936E7C36B993}"/>
              </a:ext>
            </a:extLst>
          </p:cNvPr>
          <p:cNvSpPr txBox="1"/>
          <p:nvPr/>
        </p:nvSpPr>
        <p:spPr>
          <a:xfrm>
            <a:off x="699247" y="4686472"/>
            <a:ext cx="10735118" cy="584775"/>
          </a:xfrm>
          <a:prstGeom prst="rect">
            <a:avLst/>
          </a:prstGeom>
          <a:noFill/>
        </p:spPr>
        <p:txBody>
          <a:bodyPr wrap="none" rtlCol="0">
            <a:spAutoFit/>
          </a:bodyPr>
          <a:lstStyle/>
          <a:p>
            <a:r>
              <a:rPr lang="en-US" sz="3200" b="1" dirty="0">
                <a:solidFill>
                  <a:schemeClr val="accent1"/>
                </a:solidFill>
              </a:rPr>
              <a:t>Leader</a:t>
            </a:r>
            <a:r>
              <a:rPr lang="en-US" sz="3200" b="1" dirty="0"/>
              <a:t> - </a:t>
            </a:r>
            <a:r>
              <a:rPr lang="en-US" sz="2400" b="1" dirty="0"/>
              <a:t>Gifted to lead. Are quick to delegate and take steps to solve problems. </a:t>
            </a:r>
          </a:p>
        </p:txBody>
      </p:sp>
      <p:sp>
        <p:nvSpPr>
          <p:cNvPr id="9" name="TextBox 8">
            <a:extLst>
              <a:ext uri="{FF2B5EF4-FFF2-40B4-BE49-F238E27FC236}">
                <a16:creationId xmlns:a16="http://schemas.microsoft.com/office/drawing/2014/main" id="{9F7BFD82-9B59-7E8D-405A-244A8602B9A7}"/>
              </a:ext>
            </a:extLst>
          </p:cNvPr>
          <p:cNvSpPr txBox="1"/>
          <p:nvPr/>
        </p:nvSpPr>
        <p:spPr>
          <a:xfrm>
            <a:off x="699247" y="5500191"/>
            <a:ext cx="10787248" cy="584775"/>
          </a:xfrm>
          <a:prstGeom prst="rect">
            <a:avLst/>
          </a:prstGeom>
          <a:noFill/>
        </p:spPr>
        <p:txBody>
          <a:bodyPr wrap="none" rtlCol="0">
            <a:spAutoFit/>
          </a:bodyPr>
          <a:lstStyle/>
          <a:p>
            <a:r>
              <a:rPr lang="en-US" sz="3200" b="1" dirty="0">
                <a:solidFill>
                  <a:schemeClr val="accent1"/>
                </a:solidFill>
              </a:rPr>
              <a:t>Mercy</a:t>
            </a:r>
            <a:r>
              <a:rPr lang="en-US" sz="3200" b="1" dirty="0"/>
              <a:t> - </a:t>
            </a:r>
            <a:r>
              <a:rPr lang="en-US" sz="2400" b="1" dirty="0"/>
              <a:t>Full of compassion, focused on emotional needs of others. Are empathic.</a:t>
            </a:r>
          </a:p>
        </p:txBody>
      </p:sp>
      <p:sp>
        <p:nvSpPr>
          <p:cNvPr id="5" name="Slide Number Placeholder 4">
            <a:extLst>
              <a:ext uri="{FF2B5EF4-FFF2-40B4-BE49-F238E27FC236}">
                <a16:creationId xmlns:a16="http://schemas.microsoft.com/office/drawing/2014/main" id="{5ED85E93-EEBA-5F44-0A61-6960E7275875}"/>
              </a:ext>
            </a:extLst>
          </p:cNvPr>
          <p:cNvSpPr>
            <a:spLocks noGrp="1"/>
          </p:cNvSpPr>
          <p:nvPr>
            <p:ph type="sldNum" sz="quarter" idx="12"/>
          </p:nvPr>
        </p:nvSpPr>
        <p:spPr/>
        <p:txBody>
          <a:bodyPr/>
          <a:lstStyle/>
          <a:p>
            <a:fld id="{C7B29766-80B8-DA4E-9862-AF46132ECEE6}" type="slidenum">
              <a:rPr lang="en-US" smtClean="0"/>
              <a:t>16</a:t>
            </a:fld>
            <a:endParaRPr lang="en-US" dirty="0"/>
          </a:p>
        </p:txBody>
      </p:sp>
    </p:spTree>
    <p:extLst>
      <p:ext uri="{BB962C8B-B14F-4D97-AF65-F5344CB8AC3E}">
        <p14:creationId xmlns:p14="http://schemas.microsoft.com/office/powerpoint/2010/main" val="2530495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12191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Diagram&#10;&#10;Description automatically generated with medium confidence">
            <a:extLst>
              <a:ext uri="{FF2B5EF4-FFF2-40B4-BE49-F238E27FC236}">
                <a16:creationId xmlns:a16="http://schemas.microsoft.com/office/drawing/2014/main" id="{A8770433-5EBC-4302-F2E6-24D04499C5DB}"/>
              </a:ext>
            </a:extLst>
          </p:cNvPr>
          <p:cNvPicPr>
            <a:picLocks noChangeAspect="1"/>
          </p:cNvPicPr>
          <p:nvPr/>
        </p:nvPicPr>
        <p:blipFill rotWithShape="1">
          <a:blip r:embed="rId2"/>
          <a:srcRect l="247"/>
          <a:stretch/>
        </p:blipFill>
        <p:spPr>
          <a:xfrm>
            <a:off x="2155370" y="1086394"/>
            <a:ext cx="7543801" cy="4253878"/>
          </a:xfrm>
          <a:prstGeom prst="rect">
            <a:avLst/>
          </a:prstGeom>
        </p:spPr>
      </p:pic>
      <p:pic>
        <p:nvPicPr>
          <p:cNvPr id="5" name="Picture 4">
            <a:extLst>
              <a:ext uri="{FF2B5EF4-FFF2-40B4-BE49-F238E27FC236}">
                <a16:creationId xmlns:a16="http://schemas.microsoft.com/office/drawing/2014/main" id="{EC5ACE75-57A7-4592-8638-0F1DE4DED9D2}"/>
              </a:ext>
            </a:extLst>
          </p:cNvPr>
          <p:cNvPicPr>
            <a:picLocks noChangeAspect="1"/>
          </p:cNvPicPr>
          <p:nvPr/>
        </p:nvPicPr>
        <p:blipFill>
          <a:blip r:embed="rId3"/>
          <a:stretch>
            <a:fillRect/>
          </a:stretch>
        </p:blipFill>
        <p:spPr>
          <a:xfrm>
            <a:off x="6225702" y="3985497"/>
            <a:ext cx="3229583" cy="770793"/>
          </a:xfrm>
          <a:prstGeom prst="rect">
            <a:avLst/>
          </a:prstGeom>
        </p:spPr>
      </p:pic>
      <p:pic>
        <p:nvPicPr>
          <p:cNvPr id="7" name="Picture 6">
            <a:extLst>
              <a:ext uri="{FF2B5EF4-FFF2-40B4-BE49-F238E27FC236}">
                <a16:creationId xmlns:a16="http://schemas.microsoft.com/office/drawing/2014/main" id="{983C8FC6-DCA4-4764-2D97-96611E38E932}"/>
              </a:ext>
            </a:extLst>
          </p:cNvPr>
          <p:cNvPicPr>
            <a:picLocks noChangeAspect="1"/>
          </p:cNvPicPr>
          <p:nvPr/>
        </p:nvPicPr>
        <p:blipFill>
          <a:blip r:embed="rId4"/>
          <a:stretch>
            <a:fillRect/>
          </a:stretch>
        </p:blipFill>
        <p:spPr>
          <a:xfrm>
            <a:off x="2492829" y="1452662"/>
            <a:ext cx="1415221" cy="1061938"/>
          </a:xfrm>
          <a:prstGeom prst="rect">
            <a:avLst/>
          </a:prstGeom>
        </p:spPr>
      </p:pic>
      <p:pic>
        <p:nvPicPr>
          <p:cNvPr id="12" name="Picture 11">
            <a:extLst>
              <a:ext uri="{FF2B5EF4-FFF2-40B4-BE49-F238E27FC236}">
                <a16:creationId xmlns:a16="http://schemas.microsoft.com/office/drawing/2014/main" id="{14507AAA-FCA9-877C-3C71-51F93DCD1B10}"/>
              </a:ext>
            </a:extLst>
          </p:cNvPr>
          <p:cNvPicPr>
            <a:picLocks noChangeAspect="1"/>
          </p:cNvPicPr>
          <p:nvPr/>
        </p:nvPicPr>
        <p:blipFill>
          <a:blip r:embed="rId3"/>
          <a:stretch>
            <a:fillRect/>
          </a:stretch>
        </p:blipFill>
        <p:spPr>
          <a:xfrm flipV="1">
            <a:off x="6025231" y="1452662"/>
            <a:ext cx="3475450" cy="376137"/>
          </a:xfrm>
          <a:prstGeom prst="rect">
            <a:avLst/>
          </a:prstGeom>
        </p:spPr>
      </p:pic>
      <p:sp>
        <p:nvSpPr>
          <p:cNvPr id="13" name="Slide Number Placeholder 12">
            <a:extLst>
              <a:ext uri="{FF2B5EF4-FFF2-40B4-BE49-F238E27FC236}">
                <a16:creationId xmlns:a16="http://schemas.microsoft.com/office/drawing/2014/main" id="{96DBA0EC-AA55-3132-E68D-FC74EEE80478}"/>
              </a:ext>
            </a:extLst>
          </p:cNvPr>
          <p:cNvSpPr>
            <a:spLocks noGrp="1"/>
          </p:cNvSpPr>
          <p:nvPr>
            <p:ph type="sldNum" sz="quarter" idx="12"/>
          </p:nvPr>
        </p:nvSpPr>
        <p:spPr/>
        <p:txBody>
          <a:bodyPr/>
          <a:lstStyle/>
          <a:p>
            <a:fld id="{C7B29766-80B8-DA4E-9862-AF46132ECEE6}" type="slidenum">
              <a:rPr lang="en-US" smtClean="0"/>
              <a:t>17</a:t>
            </a:fld>
            <a:endParaRPr lang="en-US" dirty="0"/>
          </a:p>
        </p:txBody>
      </p:sp>
    </p:spTree>
    <p:extLst>
      <p:ext uri="{BB962C8B-B14F-4D97-AF65-F5344CB8AC3E}">
        <p14:creationId xmlns:p14="http://schemas.microsoft.com/office/powerpoint/2010/main" val="1517643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silhouette&#10;&#10;Description automatically generated">
            <a:extLst>
              <a:ext uri="{FF2B5EF4-FFF2-40B4-BE49-F238E27FC236}">
                <a16:creationId xmlns:a16="http://schemas.microsoft.com/office/drawing/2014/main" id="{F30C3B1E-1BFE-8AE9-A94E-6ABB7B9BF2E6}"/>
              </a:ext>
            </a:extLst>
          </p:cNvPr>
          <p:cNvPicPr>
            <a:picLocks noChangeAspect="1"/>
          </p:cNvPicPr>
          <p:nvPr/>
        </p:nvPicPr>
        <p:blipFill>
          <a:blip r:embed="rId2"/>
          <a:stretch>
            <a:fillRect/>
          </a:stretch>
        </p:blipFill>
        <p:spPr>
          <a:xfrm>
            <a:off x="643467" y="613598"/>
            <a:ext cx="10905066" cy="4471077"/>
          </a:xfrm>
          <a:prstGeom prst="rect">
            <a:avLst/>
          </a:prstGeom>
        </p:spPr>
      </p:pic>
      <p:pic>
        <p:nvPicPr>
          <p:cNvPr id="7" name="Picture 6">
            <a:extLst>
              <a:ext uri="{FF2B5EF4-FFF2-40B4-BE49-F238E27FC236}">
                <a16:creationId xmlns:a16="http://schemas.microsoft.com/office/drawing/2014/main" id="{2B3B3CC4-469B-2186-8397-7DC641EFADF7}"/>
              </a:ext>
            </a:extLst>
          </p:cNvPr>
          <p:cNvPicPr>
            <a:picLocks noChangeAspect="1"/>
          </p:cNvPicPr>
          <p:nvPr/>
        </p:nvPicPr>
        <p:blipFill>
          <a:blip r:embed="rId3"/>
          <a:stretch>
            <a:fillRect/>
          </a:stretch>
        </p:blipFill>
        <p:spPr>
          <a:xfrm>
            <a:off x="643467" y="5067396"/>
            <a:ext cx="10905066" cy="1177005"/>
          </a:xfrm>
          <a:prstGeom prst="rect">
            <a:avLst/>
          </a:prstGeom>
        </p:spPr>
      </p:pic>
      <p:sp>
        <p:nvSpPr>
          <p:cNvPr id="8" name="TextBox 7">
            <a:extLst>
              <a:ext uri="{FF2B5EF4-FFF2-40B4-BE49-F238E27FC236}">
                <a16:creationId xmlns:a16="http://schemas.microsoft.com/office/drawing/2014/main" id="{8EA77509-4824-7E44-6325-450EBB293708}"/>
              </a:ext>
            </a:extLst>
          </p:cNvPr>
          <p:cNvSpPr txBox="1"/>
          <p:nvPr/>
        </p:nvSpPr>
        <p:spPr>
          <a:xfrm>
            <a:off x="1115566" y="5225011"/>
            <a:ext cx="10318337" cy="861774"/>
          </a:xfrm>
          <a:prstGeom prst="rect">
            <a:avLst/>
          </a:prstGeom>
          <a:noFill/>
        </p:spPr>
        <p:txBody>
          <a:bodyPr wrap="none" rtlCol="0">
            <a:spAutoFit/>
          </a:bodyPr>
          <a:lstStyle/>
          <a:p>
            <a:r>
              <a:rPr lang="en-US" sz="3200" b="1" dirty="0">
                <a:solidFill>
                  <a:schemeClr val="bg1"/>
                </a:solidFill>
                <a:effectLst/>
                <a:latin typeface="Calibri" panose="020F0502020204030204" pitchFamily="34" charset="0"/>
                <a:ea typeface="Calibri" panose="020F0502020204030204" pitchFamily="34" charset="0"/>
              </a:rPr>
              <a:t>“But now indeed there are many members, yet one body.” </a:t>
            </a:r>
            <a:r>
              <a:rPr lang="en-US" sz="3200" b="1" dirty="0">
                <a:solidFill>
                  <a:schemeClr val="bg1"/>
                </a:solidFill>
                <a:effectLst/>
              </a:rPr>
              <a:t> </a:t>
            </a:r>
            <a:endParaRPr lang="en-US" sz="3200" b="1" dirty="0">
              <a:solidFill>
                <a:schemeClr val="bg1"/>
              </a:solidFill>
            </a:endParaRPr>
          </a:p>
          <a:p>
            <a:endParaRPr lang="en-US" dirty="0"/>
          </a:p>
        </p:txBody>
      </p:sp>
      <p:sp>
        <p:nvSpPr>
          <p:cNvPr id="9" name="TextBox 8">
            <a:extLst>
              <a:ext uri="{FF2B5EF4-FFF2-40B4-BE49-F238E27FC236}">
                <a16:creationId xmlns:a16="http://schemas.microsoft.com/office/drawing/2014/main" id="{8D623D1A-19B8-2EFC-77DF-3C53D71391A8}"/>
              </a:ext>
            </a:extLst>
          </p:cNvPr>
          <p:cNvSpPr txBox="1"/>
          <p:nvPr/>
        </p:nvSpPr>
        <p:spPr>
          <a:xfrm>
            <a:off x="3140607" y="867274"/>
            <a:ext cx="5910785" cy="923330"/>
          </a:xfrm>
          <a:prstGeom prst="rect">
            <a:avLst/>
          </a:prstGeom>
          <a:noFill/>
        </p:spPr>
        <p:txBody>
          <a:bodyPr wrap="none" rtlCol="0">
            <a:spAutoFit/>
          </a:bodyPr>
          <a:lstStyle/>
          <a:p>
            <a:r>
              <a:rPr lang="en-US" sz="3600" b="1" dirty="0">
                <a:solidFill>
                  <a:schemeClr val="bg1"/>
                </a:solidFill>
                <a:effectLst/>
                <a:latin typeface="Calibri" panose="020F0502020204030204" pitchFamily="34" charset="0"/>
                <a:ea typeface="Calibri" panose="020F0502020204030204" pitchFamily="34" charset="0"/>
              </a:rPr>
              <a:t>Read - 1 Corinthians 12:14-22 </a:t>
            </a:r>
            <a:endParaRPr lang="en-US" sz="3600" dirty="0">
              <a:solidFill>
                <a:schemeClr val="bg1"/>
              </a:solidFill>
            </a:endParaRPr>
          </a:p>
          <a:p>
            <a:endParaRPr lang="en-US" dirty="0"/>
          </a:p>
        </p:txBody>
      </p:sp>
      <p:sp>
        <p:nvSpPr>
          <p:cNvPr id="10" name="Slide Number Placeholder 9">
            <a:extLst>
              <a:ext uri="{FF2B5EF4-FFF2-40B4-BE49-F238E27FC236}">
                <a16:creationId xmlns:a16="http://schemas.microsoft.com/office/drawing/2014/main" id="{A27E0092-83B7-56FC-A4D2-8AB95493F07B}"/>
              </a:ext>
            </a:extLst>
          </p:cNvPr>
          <p:cNvSpPr>
            <a:spLocks noGrp="1"/>
          </p:cNvSpPr>
          <p:nvPr>
            <p:ph type="sldNum" sz="quarter" idx="12"/>
          </p:nvPr>
        </p:nvSpPr>
        <p:spPr/>
        <p:txBody>
          <a:bodyPr/>
          <a:lstStyle/>
          <a:p>
            <a:fld id="{C7B29766-80B8-DA4E-9862-AF46132ECEE6}" type="slidenum">
              <a:rPr lang="en-US" smtClean="0"/>
              <a:t>18</a:t>
            </a:fld>
            <a:endParaRPr lang="en-US" dirty="0"/>
          </a:p>
        </p:txBody>
      </p:sp>
    </p:spTree>
    <p:extLst>
      <p:ext uri="{BB962C8B-B14F-4D97-AF65-F5344CB8AC3E}">
        <p14:creationId xmlns:p14="http://schemas.microsoft.com/office/powerpoint/2010/main" val="2342417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page1image1793208496">
            <a:extLst>
              <a:ext uri="{FF2B5EF4-FFF2-40B4-BE49-F238E27FC236}">
                <a16:creationId xmlns:a16="http://schemas.microsoft.com/office/drawing/2014/main" id="{34694DF2-FC33-80B4-95B8-610F807E27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577" y="-914399"/>
            <a:ext cx="11604491" cy="79552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Background pattern&#10;&#10;Description automatically generated with low confidence">
            <a:extLst>
              <a:ext uri="{FF2B5EF4-FFF2-40B4-BE49-F238E27FC236}">
                <a16:creationId xmlns:a16="http://schemas.microsoft.com/office/drawing/2014/main" id="{9D64237E-4A48-F358-DD24-F23A8DA8826A}"/>
              </a:ext>
            </a:extLst>
          </p:cNvPr>
          <p:cNvPicPr>
            <a:picLocks noChangeAspect="1"/>
          </p:cNvPicPr>
          <p:nvPr/>
        </p:nvPicPr>
        <p:blipFill>
          <a:blip r:embed="rId3"/>
          <a:stretch>
            <a:fillRect/>
          </a:stretch>
        </p:blipFill>
        <p:spPr>
          <a:xfrm>
            <a:off x="674023" y="1008494"/>
            <a:ext cx="2668231" cy="1418821"/>
          </a:xfrm>
          <a:prstGeom prst="rect">
            <a:avLst/>
          </a:prstGeom>
        </p:spPr>
      </p:pic>
      <p:sp>
        <p:nvSpPr>
          <p:cNvPr id="4" name="TextBox 3">
            <a:extLst>
              <a:ext uri="{FF2B5EF4-FFF2-40B4-BE49-F238E27FC236}">
                <a16:creationId xmlns:a16="http://schemas.microsoft.com/office/drawing/2014/main" id="{5FDF6AD7-172A-A360-42E8-C5ECFB06BDBB}"/>
              </a:ext>
            </a:extLst>
          </p:cNvPr>
          <p:cNvSpPr txBox="1"/>
          <p:nvPr/>
        </p:nvSpPr>
        <p:spPr>
          <a:xfrm>
            <a:off x="192442" y="1485676"/>
            <a:ext cx="3242426" cy="877163"/>
          </a:xfrm>
          <a:prstGeom prst="rect">
            <a:avLst/>
          </a:prstGeom>
          <a:noFill/>
        </p:spPr>
        <p:txBody>
          <a:bodyPr wrap="none" rtlCol="0">
            <a:spAutoFit/>
          </a:bodyPr>
          <a:lstStyle/>
          <a:p>
            <a:r>
              <a:rPr lang="en-US" sz="1700" dirty="0"/>
              <a:t>That’s what happens when you</a:t>
            </a:r>
          </a:p>
          <a:p>
            <a:r>
              <a:rPr lang="en-US" sz="1700" dirty="0"/>
              <a:t>run late. You need to leave earlier. </a:t>
            </a:r>
          </a:p>
          <a:p>
            <a:r>
              <a:rPr lang="en-US" sz="1700" dirty="0"/>
              <a:t>Jesus never was in a hurry.</a:t>
            </a:r>
          </a:p>
        </p:txBody>
      </p:sp>
      <p:pic>
        <p:nvPicPr>
          <p:cNvPr id="6" name="Picture 5" descr="Background pattern&#10;&#10;Description automatically generated with low confidence">
            <a:extLst>
              <a:ext uri="{FF2B5EF4-FFF2-40B4-BE49-F238E27FC236}">
                <a16:creationId xmlns:a16="http://schemas.microsoft.com/office/drawing/2014/main" id="{42FFCDC8-3EA1-6F00-51B6-BC9931EFF2F2}"/>
              </a:ext>
            </a:extLst>
          </p:cNvPr>
          <p:cNvPicPr>
            <a:picLocks noChangeAspect="1"/>
          </p:cNvPicPr>
          <p:nvPr/>
        </p:nvPicPr>
        <p:blipFill>
          <a:blip r:embed="rId3"/>
          <a:stretch>
            <a:fillRect/>
          </a:stretch>
        </p:blipFill>
        <p:spPr>
          <a:xfrm>
            <a:off x="1041733" y="321418"/>
            <a:ext cx="4384604" cy="1061801"/>
          </a:xfrm>
          <a:prstGeom prst="rect">
            <a:avLst/>
          </a:prstGeom>
        </p:spPr>
      </p:pic>
      <p:sp>
        <p:nvSpPr>
          <p:cNvPr id="7" name="TextBox 6">
            <a:extLst>
              <a:ext uri="{FF2B5EF4-FFF2-40B4-BE49-F238E27FC236}">
                <a16:creationId xmlns:a16="http://schemas.microsoft.com/office/drawing/2014/main" id="{E74DD1BA-FEE2-50B0-7D50-6A98BAC82158}"/>
              </a:ext>
            </a:extLst>
          </p:cNvPr>
          <p:cNvSpPr txBox="1"/>
          <p:nvPr/>
        </p:nvSpPr>
        <p:spPr>
          <a:xfrm>
            <a:off x="1450669" y="1011794"/>
            <a:ext cx="2947730" cy="353943"/>
          </a:xfrm>
          <a:prstGeom prst="rect">
            <a:avLst/>
          </a:prstGeom>
          <a:noFill/>
        </p:spPr>
        <p:txBody>
          <a:bodyPr wrap="none" rtlCol="0">
            <a:spAutoFit/>
          </a:bodyPr>
          <a:lstStyle/>
          <a:p>
            <a:r>
              <a:rPr lang="en-US" sz="1700" dirty="0"/>
              <a:t>Oh, let me help you clean it up.</a:t>
            </a:r>
          </a:p>
        </p:txBody>
      </p:sp>
      <p:pic>
        <p:nvPicPr>
          <p:cNvPr id="9" name="Picture 8" descr="Background pattern&#10;&#10;Description automatically generated with low confidence">
            <a:extLst>
              <a:ext uri="{FF2B5EF4-FFF2-40B4-BE49-F238E27FC236}">
                <a16:creationId xmlns:a16="http://schemas.microsoft.com/office/drawing/2014/main" id="{3C71E6C0-2531-B16E-7591-2A2E084F5E0B}"/>
              </a:ext>
            </a:extLst>
          </p:cNvPr>
          <p:cNvPicPr>
            <a:picLocks noChangeAspect="1"/>
          </p:cNvPicPr>
          <p:nvPr/>
        </p:nvPicPr>
        <p:blipFill>
          <a:blip r:embed="rId3"/>
          <a:stretch>
            <a:fillRect/>
          </a:stretch>
        </p:blipFill>
        <p:spPr>
          <a:xfrm>
            <a:off x="3759005" y="2188227"/>
            <a:ext cx="2535015" cy="1061801"/>
          </a:xfrm>
          <a:prstGeom prst="rect">
            <a:avLst/>
          </a:prstGeom>
        </p:spPr>
      </p:pic>
      <p:sp>
        <p:nvSpPr>
          <p:cNvPr id="10" name="TextBox 9">
            <a:extLst>
              <a:ext uri="{FF2B5EF4-FFF2-40B4-BE49-F238E27FC236}">
                <a16:creationId xmlns:a16="http://schemas.microsoft.com/office/drawing/2014/main" id="{52E748CF-D7B3-AE52-2C09-5F8EA15EEDC5}"/>
              </a:ext>
            </a:extLst>
          </p:cNvPr>
          <p:cNvSpPr txBox="1"/>
          <p:nvPr/>
        </p:nvSpPr>
        <p:spPr>
          <a:xfrm>
            <a:off x="3692526" y="2395134"/>
            <a:ext cx="2667974" cy="877163"/>
          </a:xfrm>
          <a:prstGeom prst="rect">
            <a:avLst/>
          </a:prstGeom>
          <a:noFill/>
        </p:spPr>
        <p:txBody>
          <a:bodyPr wrap="none" rtlCol="0">
            <a:spAutoFit/>
          </a:bodyPr>
          <a:lstStyle/>
          <a:p>
            <a:r>
              <a:rPr lang="en-US" sz="1700" dirty="0"/>
              <a:t>Next time you’ll need to </a:t>
            </a:r>
          </a:p>
          <a:p>
            <a:r>
              <a:rPr lang="en-US" sz="1700" dirty="0"/>
              <a:t>consider making something </a:t>
            </a:r>
          </a:p>
          <a:p>
            <a:r>
              <a:rPr lang="en-US" sz="1700" dirty="0"/>
              <a:t>easier to carry.</a:t>
            </a:r>
          </a:p>
        </p:txBody>
      </p:sp>
      <p:pic>
        <p:nvPicPr>
          <p:cNvPr id="12" name="Picture 11" descr="Background pattern&#10;&#10;Description automatically generated with low confidence">
            <a:extLst>
              <a:ext uri="{FF2B5EF4-FFF2-40B4-BE49-F238E27FC236}">
                <a16:creationId xmlns:a16="http://schemas.microsoft.com/office/drawing/2014/main" id="{71C18BE2-0162-0D9D-C3D7-8C0C4CC35586}"/>
              </a:ext>
            </a:extLst>
          </p:cNvPr>
          <p:cNvPicPr>
            <a:picLocks noChangeAspect="1"/>
          </p:cNvPicPr>
          <p:nvPr/>
        </p:nvPicPr>
        <p:blipFill>
          <a:blip r:embed="rId3"/>
          <a:stretch>
            <a:fillRect/>
          </a:stretch>
        </p:blipFill>
        <p:spPr>
          <a:xfrm>
            <a:off x="4398399" y="1029276"/>
            <a:ext cx="3448816" cy="850900"/>
          </a:xfrm>
          <a:prstGeom prst="rect">
            <a:avLst/>
          </a:prstGeom>
        </p:spPr>
      </p:pic>
      <p:sp>
        <p:nvSpPr>
          <p:cNvPr id="13" name="TextBox 12">
            <a:extLst>
              <a:ext uri="{FF2B5EF4-FFF2-40B4-BE49-F238E27FC236}">
                <a16:creationId xmlns:a16="http://schemas.microsoft.com/office/drawing/2014/main" id="{E1E54857-826F-2C13-7B90-08B7D2545723}"/>
              </a:ext>
            </a:extLst>
          </p:cNvPr>
          <p:cNvSpPr txBox="1"/>
          <p:nvPr/>
        </p:nvSpPr>
        <p:spPr>
          <a:xfrm>
            <a:off x="4351118" y="1301924"/>
            <a:ext cx="3525965" cy="877163"/>
          </a:xfrm>
          <a:prstGeom prst="rect">
            <a:avLst/>
          </a:prstGeom>
          <a:noFill/>
        </p:spPr>
        <p:txBody>
          <a:bodyPr wrap="none" rtlCol="0">
            <a:spAutoFit/>
          </a:bodyPr>
          <a:lstStyle/>
          <a:p>
            <a:r>
              <a:rPr lang="en-US" sz="1700" dirty="0"/>
              <a:t>I’m so sorry you fell, and don’t worry, </a:t>
            </a:r>
          </a:p>
          <a:p>
            <a:r>
              <a:rPr lang="en-US" sz="1700" dirty="0"/>
              <a:t>about your dessert, we always have </a:t>
            </a:r>
          </a:p>
          <a:p>
            <a:r>
              <a:rPr lang="en-US" sz="1700" dirty="0"/>
              <a:t>more than enough.</a:t>
            </a:r>
          </a:p>
        </p:txBody>
      </p:sp>
      <p:pic>
        <p:nvPicPr>
          <p:cNvPr id="15" name="Picture 14" descr="Background pattern&#10;&#10;Description automatically generated with low confidence">
            <a:extLst>
              <a:ext uri="{FF2B5EF4-FFF2-40B4-BE49-F238E27FC236}">
                <a16:creationId xmlns:a16="http://schemas.microsoft.com/office/drawing/2014/main" id="{F5E1A5F7-3F25-347B-2CFA-81DF97349DF1}"/>
              </a:ext>
            </a:extLst>
          </p:cNvPr>
          <p:cNvPicPr>
            <a:picLocks noChangeAspect="1"/>
          </p:cNvPicPr>
          <p:nvPr/>
        </p:nvPicPr>
        <p:blipFill>
          <a:blip r:embed="rId3"/>
          <a:stretch>
            <a:fillRect/>
          </a:stretch>
        </p:blipFill>
        <p:spPr>
          <a:xfrm>
            <a:off x="6740201" y="2429302"/>
            <a:ext cx="2121166" cy="1127922"/>
          </a:xfrm>
          <a:prstGeom prst="rect">
            <a:avLst/>
          </a:prstGeom>
        </p:spPr>
      </p:pic>
      <p:sp>
        <p:nvSpPr>
          <p:cNvPr id="16" name="TextBox 15">
            <a:extLst>
              <a:ext uri="{FF2B5EF4-FFF2-40B4-BE49-F238E27FC236}">
                <a16:creationId xmlns:a16="http://schemas.microsoft.com/office/drawing/2014/main" id="{5830B3A7-C2AE-DAA7-EAFA-D1ADA883BD36}"/>
              </a:ext>
            </a:extLst>
          </p:cNvPr>
          <p:cNvSpPr txBox="1"/>
          <p:nvPr/>
        </p:nvSpPr>
        <p:spPr>
          <a:xfrm>
            <a:off x="6659848" y="2744841"/>
            <a:ext cx="2627066" cy="877163"/>
          </a:xfrm>
          <a:prstGeom prst="rect">
            <a:avLst/>
          </a:prstGeom>
          <a:noFill/>
        </p:spPr>
        <p:txBody>
          <a:bodyPr wrap="none" rtlCol="0">
            <a:spAutoFit/>
          </a:bodyPr>
          <a:lstStyle/>
          <a:p>
            <a:r>
              <a:rPr lang="en-US" sz="1700" dirty="0"/>
              <a:t>If you want, I can pick up a </a:t>
            </a:r>
          </a:p>
          <a:p>
            <a:r>
              <a:rPr lang="en-US" sz="1700" dirty="0"/>
              <a:t>replacement dessert at the </a:t>
            </a:r>
          </a:p>
          <a:p>
            <a:r>
              <a:rPr lang="en-US" sz="1700" dirty="0"/>
              <a:t>corner store.</a:t>
            </a:r>
          </a:p>
        </p:txBody>
      </p:sp>
      <p:pic>
        <p:nvPicPr>
          <p:cNvPr id="18" name="Picture 17" descr="Background pattern&#10;&#10;Description automatically generated with low confidence">
            <a:extLst>
              <a:ext uri="{FF2B5EF4-FFF2-40B4-BE49-F238E27FC236}">
                <a16:creationId xmlns:a16="http://schemas.microsoft.com/office/drawing/2014/main" id="{04462D19-BC01-0237-6051-5A10C9DB57AA}"/>
              </a:ext>
            </a:extLst>
          </p:cNvPr>
          <p:cNvPicPr>
            <a:picLocks noChangeAspect="1"/>
          </p:cNvPicPr>
          <p:nvPr/>
        </p:nvPicPr>
        <p:blipFill>
          <a:blip r:embed="rId3"/>
          <a:stretch>
            <a:fillRect/>
          </a:stretch>
        </p:blipFill>
        <p:spPr>
          <a:xfrm>
            <a:off x="7847215" y="206370"/>
            <a:ext cx="3304303" cy="1645812"/>
          </a:xfrm>
          <a:prstGeom prst="rect">
            <a:avLst/>
          </a:prstGeom>
        </p:spPr>
      </p:pic>
      <p:sp>
        <p:nvSpPr>
          <p:cNvPr id="19" name="TextBox 18">
            <a:extLst>
              <a:ext uri="{FF2B5EF4-FFF2-40B4-BE49-F238E27FC236}">
                <a16:creationId xmlns:a16="http://schemas.microsoft.com/office/drawing/2014/main" id="{36C0861F-6FD2-55D2-3EF0-E8637E02DCDC}"/>
              </a:ext>
            </a:extLst>
          </p:cNvPr>
          <p:cNvSpPr txBox="1"/>
          <p:nvPr/>
        </p:nvSpPr>
        <p:spPr>
          <a:xfrm>
            <a:off x="7784771" y="940677"/>
            <a:ext cx="3755259" cy="1138773"/>
          </a:xfrm>
          <a:prstGeom prst="rect">
            <a:avLst/>
          </a:prstGeom>
          <a:noFill/>
        </p:spPr>
        <p:txBody>
          <a:bodyPr wrap="none" rtlCol="0">
            <a:spAutoFit/>
          </a:bodyPr>
          <a:lstStyle/>
          <a:p>
            <a:r>
              <a:rPr lang="en-US" sz="1700" dirty="0"/>
              <a:t>Jim get the broom and a dust-pan, Sarah</a:t>
            </a:r>
          </a:p>
          <a:p>
            <a:r>
              <a:rPr lang="en-US" sz="1700" dirty="0"/>
              <a:t>make sure she is physically alright. Larry</a:t>
            </a:r>
          </a:p>
          <a:p>
            <a:r>
              <a:rPr lang="en-US" sz="1700" dirty="0"/>
              <a:t>check to see if we have enough desserts</a:t>
            </a:r>
          </a:p>
          <a:p>
            <a:r>
              <a:rPr lang="en-US" sz="1700" dirty="0"/>
              <a:t>without it.</a:t>
            </a:r>
          </a:p>
        </p:txBody>
      </p:sp>
      <p:pic>
        <p:nvPicPr>
          <p:cNvPr id="21" name="Picture 20" descr="Background pattern&#10;&#10;Description automatically generated with low confidence">
            <a:extLst>
              <a:ext uri="{FF2B5EF4-FFF2-40B4-BE49-F238E27FC236}">
                <a16:creationId xmlns:a16="http://schemas.microsoft.com/office/drawing/2014/main" id="{3D03374B-168A-6625-7D44-E808C7BFE16D}"/>
              </a:ext>
            </a:extLst>
          </p:cNvPr>
          <p:cNvPicPr>
            <a:picLocks noChangeAspect="1"/>
          </p:cNvPicPr>
          <p:nvPr/>
        </p:nvPicPr>
        <p:blipFill>
          <a:blip r:embed="rId3"/>
          <a:stretch>
            <a:fillRect/>
          </a:stretch>
        </p:blipFill>
        <p:spPr>
          <a:xfrm>
            <a:off x="9645716" y="1837023"/>
            <a:ext cx="2433624" cy="1435274"/>
          </a:xfrm>
          <a:prstGeom prst="rect">
            <a:avLst/>
          </a:prstGeom>
        </p:spPr>
      </p:pic>
      <p:sp>
        <p:nvSpPr>
          <p:cNvPr id="22" name="TextBox 21">
            <a:extLst>
              <a:ext uri="{FF2B5EF4-FFF2-40B4-BE49-F238E27FC236}">
                <a16:creationId xmlns:a16="http://schemas.microsoft.com/office/drawing/2014/main" id="{37236270-5FFF-B6CD-5FEB-3C8F7564F6A9}"/>
              </a:ext>
            </a:extLst>
          </p:cNvPr>
          <p:cNvSpPr txBox="1"/>
          <p:nvPr/>
        </p:nvSpPr>
        <p:spPr>
          <a:xfrm>
            <a:off x="9453045" y="1898086"/>
            <a:ext cx="2738955" cy="1400383"/>
          </a:xfrm>
          <a:prstGeom prst="rect">
            <a:avLst/>
          </a:prstGeom>
          <a:noFill/>
        </p:spPr>
        <p:txBody>
          <a:bodyPr wrap="none" rtlCol="0">
            <a:spAutoFit/>
          </a:bodyPr>
          <a:lstStyle/>
          <a:p>
            <a:r>
              <a:rPr lang="en-US" sz="1700" dirty="0"/>
              <a:t>Are you OK? You poor thing! </a:t>
            </a:r>
          </a:p>
          <a:p>
            <a:r>
              <a:rPr lang="en-US" sz="1700" dirty="0"/>
              <a:t>You spent a lot of time </a:t>
            </a:r>
          </a:p>
          <a:p>
            <a:r>
              <a:rPr lang="en-US" sz="1700" dirty="0"/>
              <a:t>making that dessert. You </a:t>
            </a:r>
          </a:p>
          <a:p>
            <a:r>
              <a:rPr lang="en-US" sz="1700" dirty="0"/>
              <a:t>known I’ve already done </a:t>
            </a:r>
          </a:p>
          <a:p>
            <a:r>
              <a:rPr lang="en-US" sz="1700" dirty="0"/>
              <a:t>the same thing!</a:t>
            </a:r>
          </a:p>
        </p:txBody>
      </p:sp>
      <p:sp>
        <p:nvSpPr>
          <p:cNvPr id="23" name="Slide Number Placeholder 22">
            <a:extLst>
              <a:ext uri="{FF2B5EF4-FFF2-40B4-BE49-F238E27FC236}">
                <a16:creationId xmlns:a16="http://schemas.microsoft.com/office/drawing/2014/main" id="{DA069010-B7E6-416A-36E3-4C9401EFA38F}"/>
              </a:ext>
            </a:extLst>
          </p:cNvPr>
          <p:cNvSpPr>
            <a:spLocks noGrp="1"/>
          </p:cNvSpPr>
          <p:nvPr>
            <p:ph type="sldNum" sz="quarter" idx="12"/>
          </p:nvPr>
        </p:nvSpPr>
        <p:spPr/>
        <p:txBody>
          <a:bodyPr/>
          <a:lstStyle/>
          <a:p>
            <a:fld id="{C7B29766-80B8-DA4E-9862-AF46132ECEE6}" type="slidenum">
              <a:rPr lang="en-US" smtClean="0"/>
              <a:t>19</a:t>
            </a:fld>
            <a:endParaRPr lang="en-US" dirty="0"/>
          </a:p>
        </p:txBody>
      </p:sp>
      <p:sp>
        <p:nvSpPr>
          <p:cNvPr id="2" name="TextBox 1">
            <a:extLst>
              <a:ext uri="{FF2B5EF4-FFF2-40B4-BE49-F238E27FC236}">
                <a16:creationId xmlns:a16="http://schemas.microsoft.com/office/drawing/2014/main" id="{19DD8F07-F654-26C2-1B47-83EBCFCCAAB9}"/>
              </a:ext>
            </a:extLst>
          </p:cNvPr>
          <p:cNvSpPr txBox="1"/>
          <p:nvPr/>
        </p:nvSpPr>
        <p:spPr>
          <a:xfrm>
            <a:off x="3434868" y="308312"/>
            <a:ext cx="5078313" cy="523220"/>
          </a:xfrm>
          <a:prstGeom prst="rect">
            <a:avLst/>
          </a:prstGeom>
          <a:noFill/>
        </p:spPr>
        <p:txBody>
          <a:bodyPr wrap="none" rtlCol="0">
            <a:spAutoFit/>
          </a:bodyPr>
          <a:lstStyle/>
          <a:p>
            <a:r>
              <a:rPr lang="en-US" sz="2800" b="1" dirty="0">
                <a:solidFill>
                  <a:srgbClr val="FF0000"/>
                </a:solidFill>
                <a:effectLst/>
                <a:latin typeface="Calibri" panose="020F0502020204030204" pitchFamily="34" charset="0"/>
                <a:ea typeface="Calibri" panose="020F0502020204030204" pitchFamily="34" charset="0"/>
              </a:rPr>
              <a:t>The Motivational Gifts at Work...</a:t>
            </a:r>
            <a:endParaRPr lang="en-US" sz="2800" dirty="0">
              <a:solidFill>
                <a:srgbClr val="FF0000"/>
              </a:solidFill>
            </a:endParaRPr>
          </a:p>
        </p:txBody>
      </p:sp>
    </p:spTree>
    <p:extLst>
      <p:ext uri="{BB962C8B-B14F-4D97-AF65-F5344CB8AC3E}">
        <p14:creationId xmlns:p14="http://schemas.microsoft.com/office/powerpoint/2010/main" val="1982471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 indoor&#10;&#10;Description automatically generated">
            <a:extLst>
              <a:ext uri="{FF2B5EF4-FFF2-40B4-BE49-F238E27FC236}">
                <a16:creationId xmlns:a16="http://schemas.microsoft.com/office/drawing/2014/main" id="{1BAD0C5C-E302-13ED-4711-9C453A707B2E}"/>
              </a:ext>
            </a:extLst>
          </p:cNvPr>
          <p:cNvPicPr>
            <a:picLocks noChangeAspect="1"/>
          </p:cNvPicPr>
          <p:nvPr/>
        </p:nvPicPr>
        <p:blipFill>
          <a:blip r:embed="rId2"/>
          <a:stretch>
            <a:fillRect/>
          </a:stretch>
        </p:blipFill>
        <p:spPr>
          <a:xfrm>
            <a:off x="-254000" y="0"/>
            <a:ext cx="13716000" cy="6858000"/>
          </a:xfrm>
          <a:prstGeom prst="rect">
            <a:avLst/>
          </a:prstGeom>
        </p:spPr>
      </p:pic>
      <p:pic>
        <p:nvPicPr>
          <p:cNvPr id="7" name="Picture 6">
            <a:extLst>
              <a:ext uri="{FF2B5EF4-FFF2-40B4-BE49-F238E27FC236}">
                <a16:creationId xmlns:a16="http://schemas.microsoft.com/office/drawing/2014/main" id="{3EB46E1E-02EA-3081-C798-F268D5D5DF5A}"/>
              </a:ext>
            </a:extLst>
          </p:cNvPr>
          <p:cNvPicPr>
            <a:picLocks noChangeAspect="1"/>
          </p:cNvPicPr>
          <p:nvPr/>
        </p:nvPicPr>
        <p:blipFill>
          <a:blip r:embed="rId3"/>
          <a:stretch>
            <a:fillRect/>
          </a:stretch>
        </p:blipFill>
        <p:spPr>
          <a:xfrm>
            <a:off x="7924800" y="2844800"/>
            <a:ext cx="5156200" cy="115570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4E3A0B03-BEF3-0E3E-9887-CA0145B9529C}"/>
              </a:ext>
            </a:extLst>
          </p:cNvPr>
          <p:cNvPicPr>
            <a:picLocks noChangeAspect="1"/>
          </p:cNvPicPr>
          <p:nvPr/>
        </p:nvPicPr>
        <p:blipFill>
          <a:blip r:embed="rId4"/>
          <a:stretch>
            <a:fillRect/>
          </a:stretch>
        </p:blipFill>
        <p:spPr>
          <a:xfrm>
            <a:off x="6184900" y="4000500"/>
            <a:ext cx="7442200" cy="2857500"/>
          </a:xfrm>
          <a:prstGeom prst="rect">
            <a:avLst/>
          </a:prstGeom>
        </p:spPr>
      </p:pic>
      <p:sp>
        <p:nvSpPr>
          <p:cNvPr id="10" name="TextBox 9">
            <a:extLst>
              <a:ext uri="{FF2B5EF4-FFF2-40B4-BE49-F238E27FC236}">
                <a16:creationId xmlns:a16="http://schemas.microsoft.com/office/drawing/2014/main" id="{D95541F2-C4AD-0277-0E00-874FE807EBB2}"/>
              </a:ext>
            </a:extLst>
          </p:cNvPr>
          <p:cNvSpPr txBox="1"/>
          <p:nvPr/>
        </p:nvSpPr>
        <p:spPr>
          <a:xfrm>
            <a:off x="5169389" y="426357"/>
            <a:ext cx="5333511" cy="830997"/>
          </a:xfrm>
          <a:prstGeom prst="rect">
            <a:avLst/>
          </a:prstGeom>
          <a:noFill/>
        </p:spPr>
        <p:txBody>
          <a:bodyPr wrap="none" rtlCol="0">
            <a:spAutoFit/>
          </a:bodyPr>
          <a:lstStyle/>
          <a:p>
            <a:r>
              <a:rPr lang="en-US" sz="4800" b="1" dirty="0"/>
              <a:t>        Introduction to:</a:t>
            </a:r>
          </a:p>
        </p:txBody>
      </p:sp>
      <p:sp>
        <p:nvSpPr>
          <p:cNvPr id="11" name="TextBox 10">
            <a:extLst>
              <a:ext uri="{FF2B5EF4-FFF2-40B4-BE49-F238E27FC236}">
                <a16:creationId xmlns:a16="http://schemas.microsoft.com/office/drawing/2014/main" id="{540EA9CE-11A3-14C1-3498-2BE3E1D66DAC}"/>
              </a:ext>
            </a:extLst>
          </p:cNvPr>
          <p:cNvSpPr txBox="1"/>
          <p:nvPr/>
        </p:nvSpPr>
        <p:spPr>
          <a:xfrm>
            <a:off x="4926007" y="900016"/>
            <a:ext cx="7140096" cy="1846659"/>
          </a:xfrm>
          <a:prstGeom prst="rect">
            <a:avLst/>
          </a:prstGeom>
          <a:noFill/>
        </p:spPr>
        <p:txBody>
          <a:bodyPr wrap="none" rtlCol="0">
            <a:spAutoFit/>
          </a:bodyPr>
          <a:lstStyle/>
          <a:p>
            <a:r>
              <a:rPr lang="en-US" sz="9600" b="1" dirty="0"/>
              <a:t>Spiritual Gifts</a:t>
            </a:r>
          </a:p>
          <a:p>
            <a:endParaRPr lang="en-US" dirty="0"/>
          </a:p>
        </p:txBody>
      </p:sp>
      <p:sp>
        <p:nvSpPr>
          <p:cNvPr id="2" name="TextBox 1">
            <a:extLst>
              <a:ext uri="{FF2B5EF4-FFF2-40B4-BE49-F238E27FC236}">
                <a16:creationId xmlns:a16="http://schemas.microsoft.com/office/drawing/2014/main" id="{04B79D97-7AD9-A058-795B-4D26C22A9366}"/>
              </a:ext>
            </a:extLst>
          </p:cNvPr>
          <p:cNvSpPr txBox="1"/>
          <p:nvPr/>
        </p:nvSpPr>
        <p:spPr>
          <a:xfrm>
            <a:off x="5981700" y="2746675"/>
            <a:ext cx="6084403" cy="2954655"/>
          </a:xfrm>
          <a:prstGeom prst="rect">
            <a:avLst/>
          </a:prstGeom>
          <a:noFill/>
        </p:spPr>
        <p:txBody>
          <a:bodyPr wrap="square" rtlCol="0">
            <a:spAutoFit/>
          </a:bodyPr>
          <a:lstStyle/>
          <a:p>
            <a:r>
              <a:rPr lang="en-US" sz="2800" b="1" dirty="0">
                <a:solidFill>
                  <a:schemeClr val="bg1"/>
                </a:solidFill>
                <a:effectLst/>
                <a:ea typeface="Times New Roman" panose="02020603050405020304" pitchFamily="18" charset="0"/>
              </a:rPr>
              <a:t>“Every good gift and every perfect gift </a:t>
            </a:r>
          </a:p>
          <a:p>
            <a:r>
              <a:rPr lang="en-US" sz="2800" b="1" dirty="0">
                <a:solidFill>
                  <a:schemeClr val="bg1"/>
                </a:solidFill>
                <a:effectLst/>
                <a:ea typeface="Times New Roman" panose="02020603050405020304" pitchFamily="18" charset="0"/>
              </a:rPr>
              <a:t> is from above, and comes down from</a:t>
            </a:r>
          </a:p>
          <a:p>
            <a:r>
              <a:rPr lang="en-US" sz="2800" b="1" dirty="0">
                <a:solidFill>
                  <a:schemeClr val="bg1"/>
                </a:solidFill>
                <a:ea typeface="Times New Roman" panose="02020603050405020304" pitchFamily="18" charset="0"/>
              </a:rPr>
              <a:t> </a:t>
            </a:r>
            <a:r>
              <a:rPr lang="en-US" sz="2800" b="1" dirty="0">
                <a:solidFill>
                  <a:schemeClr val="bg1"/>
                </a:solidFill>
                <a:effectLst/>
                <a:ea typeface="Times New Roman" panose="02020603050405020304" pitchFamily="18" charset="0"/>
              </a:rPr>
              <a:t>the Father of lights, with whom there</a:t>
            </a:r>
          </a:p>
          <a:p>
            <a:r>
              <a:rPr lang="en-US" sz="2800" b="1" dirty="0">
                <a:solidFill>
                  <a:schemeClr val="bg1"/>
                </a:solidFill>
                <a:ea typeface="Times New Roman" panose="02020603050405020304" pitchFamily="18" charset="0"/>
              </a:rPr>
              <a:t> </a:t>
            </a:r>
            <a:r>
              <a:rPr lang="en-US" sz="2800" b="1" dirty="0">
                <a:solidFill>
                  <a:schemeClr val="bg1"/>
                </a:solidFill>
                <a:effectLst/>
                <a:ea typeface="Times New Roman" panose="02020603050405020304" pitchFamily="18" charset="0"/>
              </a:rPr>
              <a:t>is no variation or shadow of turning.”                             </a:t>
            </a:r>
          </a:p>
          <a:p>
            <a:endParaRPr lang="en-US" sz="2800" b="1" dirty="0">
              <a:solidFill>
                <a:schemeClr val="bg1"/>
              </a:solidFill>
              <a:ea typeface="Times New Roman" panose="02020603050405020304" pitchFamily="18" charset="0"/>
            </a:endParaRPr>
          </a:p>
          <a:p>
            <a:r>
              <a:rPr lang="en-US" sz="2800" b="1" dirty="0">
                <a:solidFill>
                  <a:schemeClr val="bg1"/>
                </a:solidFill>
                <a:effectLst/>
                <a:ea typeface="Times New Roman" panose="02020603050405020304" pitchFamily="18" charset="0"/>
              </a:rPr>
              <a:t>                                                James 1:17 </a:t>
            </a:r>
            <a:endParaRPr lang="en-US" sz="2800" dirty="0">
              <a:solidFill>
                <a:schemeClr val="bg1"/>
              </a:solidFill>
            </a:endParaRPr>
          </a:p>
          <a:p>
            <a:endParaRPr lang="en-US" dirty="0"/>
          </a:p>
        </p:txBody>
      </p:sp>
      <p:sp>
        <p:nvSpPr>
          <p:cNvPr id="3" name="Slide Number Placeholder 2">
            <a:extLst>
              <a:ext uri="{FF2B5EF4-FFF2-40B4-BE49-F238E27FC236}">
                <a16:creationId xmlns:a16="http://schemas.microsoft.com/office/drawing/2014/main" id="{EB7AA907-9470-C121-BE5A-6BBD74765C1C}"/>
              </a:ext>
            </a:extLst>
          </p:cNvPr>
          <p:cNvSpPr>
            <a:spLocks noGrp="1"/>
          </p:cNvSpPr>
          <p:nvPr>
            <p:ph type="sldNum" sz="quarter" idx="12"/>
          </p:nvPr>
        </p:nvSpPr>
        <p:spPr/>
        <p:txBody>
          <a:bodyPr/>
          <a:lstStyle/>
          <a:p>
            <a:fld id="{C7B29766-80B8-DA4E-9862-AF46132ECEE6}" type="slidenum">
              <a:rPr lang="en-US" smtClean="0"/>
              <a:t>2</a:t>
            </a:fld>
            <a:endParaRPr lang="en-US" dirty="0"/>
          </a:p>
        </p:txBody>
      </p:sp>
    </p:spTree>
    <p:extLst>
      <p:ext uri="{BB962C8B-B14F-4D97-AF65-F5344CB8AC3E}">
        <p14:creationId xmlns:p14="http://schemas.microsoft.com/office/powerpoint/2010/main" val="2781181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Text&#10;&#10;Description automatically generated with low confidence">
            <a:extLst>
              <a:ext uri="{FF2B5EF4-FFF2-40B4-BE49-F238E27FC236}">
                <a16:creationId xmlns:a16="http://schemas.microsoft.com/office/drawing/2014/main" id="{0B135E59-FBE6-4737-A55B-7876C2C59121}"/>
              </a:ext>
            </a:extLst>
          </p:cNvPr>
          <p:cNvPicPr>
            <a:picLocks noChangeAspect="1"/>
          </p:cNvPicPr>
          <p:nvPr/>
        </p:nvPicPr>
        <p:blipFill>
          <a:blip r:embed="rId2"/>
          <a:stretch>
            <a:fillRect/>
          </a:stretch>
        </p:blipFill>
        <p:spPr>
          <a:xfrm>
            <a:off x="551496" y="-535835"/>
            <a:ext cx="11006666" cy="5943600"/>
          </a:xfrm>
          <a:prstGeom prst="rect">
            <a:avLst/>
          </a:prstGeom>
        </p:spPr>
      </p:pic>
      <p:sp>
        <p:nvSpPr>
          <p:cNvPr id="2" name="Slide Number Placeholder 1">
            <a:extLst>
              <a:ext uri="{FF2B5EF4-FFF2-40B4-BE49-F238E27FC236}">
                <a16:creationId xmlns:a16="http://schemas.microsoft.com/office/drawing/2014/main" id="{43AE05F4-75CF-25EB-48BA-E8314BECAF03}"/>
              </a:ext>
            </a:extLst>
          </p:cNvPr>
          <p:cNvSpPr>
            <a:spLocks noGrp="1"/>
          </p:cNvSpPr>
          <p:nvPr>
            <p:ph type="sldNum" sz="quarter" idx="12"/>
          </p:nvPr>
        </p:nvSpPr>
        <p:spPr>
          <a:xfrm>
            <a:off x="11704703" y="6396693"/>
            <a:ext cx="448056" cy="365125"/>
          </a:xfrm>
        </p:spPr>
        <p:txBody>
          <a:bodyPr vert="horz" lIns="91440" tIns="45720" rIns="91440" bIns="45720" rtlCol="0" anchor="ctr">
            <a:normAutofit/>
          </a:bodyPr>
          <a:lstStyle/>
          <a:p>
            <a:pPr>
              <a:spcAft>
                <a:spcPts val="600"/>
              </a:spcAft>
            </a:pPr>
            <a:fld id="{C7B29766-80B8-DA4E-9862-AF46132ECEE6}" type="slidenum">
              <a:rPr lang="en-US" sz="1100">
                <a:solidFill>
                  <a:srgbClr val="FFFFFF"/>
                </a:solidFill>
              </a:rPr>
              <a:pPr>
                <a:spcAft>
                  <a:spcPts val="600"/>
                </a:spcAft>
              </a:pPr>
              <a:t>20</a:t>
            </a:fld>
            <a:endParaRPr lang="en-US" sz="1100" dirty="0">
              <a:solidFill>
                <a:srgbClr val="FFFFFF"/>
              </a:solidFill>
            </a:endParaRPr>
          </a:p>
        </p:txBody>
      </p:sp>
      <p:pic>
        <p:nvPicPr>
          <p:cNvPr id="7" name="Picture 6" descr="Background pattern&#10;&#10;Description automatically generated with low confidence">
            <a:extLst>
              <a:ext uri="{FF2B5EF4-FFF2-40B4-BE49-F238E27FC236}">
                <a16:creationId xmlns:a16="http://schemas.microsoft.com/office/drawing/2014/main" id="{67FA9E46-D108-27AF-3201-E766D0212B54}"/>
              </a:ext>
            </a:extLst>
          </p:cNvPr>
          <p:cNvPicPr>
            <a:picLocks noChangeAspect="1"/>
          </p:cNvPicPr>
          <p:nvPr/>
        </p:nvPicPr>
        <p:blipFill>
          <a:blip r:embed="rId3"/>
          <a:stretch>
            <a:fillRect/>
          </a:stretch>
        </p:blipFill>
        <p:spPr>
          <a:xfrm>
            <a:off x="536486" y="3428786"/>
            <a:ext cx="11060151" cy="3376794"/>
          </a:xfrm>
          <a:prstGeom prst="rect">
            <a:avLst/>
          </a:prstGeom>
        </p:spPr>
      </p:pic>
      <p:sp>
        <p:nvSpPr>
          <p:cNvPr id="8" name="TextBox 7">
            <a:extLst>
              <a:ext uri="{FF2B5EF4-FFF2-40B4-BE49-F238E27FC236}">
                <a16:creationId xmlns:a16="http://schemas.microsoft.com/office/drawing/2014/main" id="{CFDDF143-52FB-1907-1582-1E9A948CE6F8}"/>
              </a:ext>
            </a:extLst>
          </p:cNvPr>
          <p:cNvSpPr txBox="1"/>
          <p:nvPr/>
        </p:nvSpPr>
        <p:spPr>
          <a:xfrm>
            <a:off x="922065" y="3684453"/>
            <a:ext cx="11006666" cy="1384995"/>
          </a:xfrm>
          <a:prstGeom prst="rect">
            <a:avLst/>
          </a:prstGeom>
          <a:noFill/>
        </p:spPr>
        <p:txBody>
          <a:bodyPr wrap="square" rtlCol="0">
            <a:spAutoFit/>
          </a:bodyPr>
          <a:lstStyle/>
          <a:p>
            <a:r>
              <a:rPr lang="en-US" sz="8400" b="1" dirty="0"/>
              <a:t>Gifts of the Holy Spirit</a:t>
            </a:r>
          </a:p>
        </p:txBody>
      </p:sp>
      <p:pic>
        <p:nvPicPr>
          <p:cNvPr id="3" name="Picture 2" descr="Background pattern&#10;&#10;Description automatically generated with low confidence">
            <a:extLst>
              <a:ext uri="{FF2B5EF4-FFF2-40B4-BE49-F238E27FC236}">
                <a16:creationId xmlns:a16="http://schemas.microsoft.com/office/drawing/2014/main" id="{9AC49D82-F36F-AAAA-5022-7BA4E4E9F711}"/>
              </a:ext>
            </a:extLst>
          </p:cNvPr>
          <p:cNvPicPr>
            <a:picLocks noChangeAspect="1"/>
          </p:cNvPicPr>
          <p:nvPr/>
        </p:nvPicPr>
        <p:blipFill>
          <a:blip r:embed="rId3"/>
          <a:stretch>
            <a:fillRect/>
          </a:stretch>
        </p:blipFill>
        <p:spPr>
          <a:xfrm>
            <a:off x="589971" y="52420"/>
            <a:ext cx="11006666" cy="1154158"/>
          </a:xfrm>
          <a:prstGeom prst="rect">
            <a:avLst/>
          </a:prstGeom>
        </p:spPr>
      </p:pic>
      <p:pic>
        <p:nvPicPr>
          <p:cNvPr id="5" name="Picture 4" descr="Background pattern&#10;&#10;Description automatically generated with low confidence">
            <a:extLst>
              <a:ext uri="{FF2B5EF4-FFF2-40B4-BE49-F238E27FC236}">
                <a16:creationId xmlns:a16="http://schemas.microsoft.com/office/drawing/2014/main" id="{48DA3E34-242A-3708-C4B0-690DE4DC149D}"/>
              </a:ext>
            </a:extLst>
          </p:cNvPr>
          <p:cNvPicPr>
            <a:picLocks noChangeAspect="1"/>
          </p:cNvPicPr>
          <p:nvPr/>
        </p:nvPicPr>
        <p:blipFill>
          <a:blip r:embed="rId3"/>
          <a:stretch>
            <a:fillRect/>
          </a:stretch>
        </p:blipFill>
        <p:spPr>
          <a:xfrm rot="16200000">
            <a:off x="9110361" y="2399788"/>
            <a:ext cx="4561854" cy="410699"/>
          </a:xfrm>
          <a:prstGeom prst="rect">
            <a:avLst/>
          </a:prstGeom>
        </p:spPr>
      </p:pic>
      <p:pic>
        <p:nvPicPr>
          <p:cNvPr id="10" name="Picture 9" descr="Background pattern&#10;&#10;Description automatically generated with low confidence">
            <a:extLst>
              <a:ext uri="{FF2B5EF4-FFF2-40B4-BE49-F238E27FC236}">
                <a16:creationId xmlns:a16="http://schemas.microsoft.com/office/drawing/2014/main" id="{6D26AD30-2644-9CE1-9948-BA949170D323}"/>
              </a:ext>
            </a:extLst>
          </p:cNvPr>
          <p:cNvPicPr>
            <a:picLocks noChangeAspect="1"/>
          </p:cNvPicPr>
          <p:nvPr/>
        </p:nvPicPr>
        <p:blipFill>
          <a:blip r:embed="rId3"/>
          <a:stretch>
            <a:fillRect/>
          </a:stretch>
        </p:blipFill>
        <p:spPr>
          <a:xfrm rot="16200000">
            <a:off x="-1524081" y="2002633"/>
            <a:ext cx="4561854" cy="410699"/>
          </a:xfrm>
          <a:prstGeom prst="rect">
            <a:avLst/>
          </a:prstGeom>
        </p:spPr>
      </p:pic>
      <p:pic>
        <p:nvPicPr>
          <p:cNvPr id="14" name="Picture 13">
            <a:extLst>
              <a:ext uri="{FF2B5EF4-FFF2-40B4-BE49-F238E27FC236}">
                <a16:creationId xmlns:a16="http://schemas.microsoft.com/office/drawing/2014/main" id="{A1441FA4-C42A-EB82-0E3B-593D47DBB6E4}"/>
              </a:ext>
            </a:extLst>
          </p:cNvPr>
          <p:cNvPicPr>
            <a:picLocks noChangeAspect="1"/>
          </p:cNvPicPr>
          <p:nvPr/>
        </p:nvPicPr>
        <p:blipFill>
          <a:blip r:embed="rId4"/>
          <a:stretch>
            <a:fillRect/>
          </a:stretch>
        </p:blipFill>
        <p:spPr>
          <a:xfrm>
            <a:off x="-61564" y="6291643"/>
            <a:ext cx="12232786" cy="522428"/>
          </a:xfrm>
          <a:prstGeom prst="rect">
            <a:avLst/>
          </a:prstGeom>
        </p:spPr>
      </p:pic>
      <p:pic>
        <p:nvPicPr>
          <p:cNvPr id="16" name="Picture 15">
            <a:extLst>
              <a:ext uri="{FF2B5EF4-FFF2-40B4-BE49-F238E27FC236}">
                <a16:creationId xmlns:a16="http://schemas.microsoft.com/office/drawing/2014/main" id="{64F819CD-EE62-A2BB-E951-93DB354CEDDE}"/>
              </a:ext>
            </a:extLst>
          </p:cNvPr>
          <p:cNvPicPr>
            <a:picLocks noChangeAspect="1"/>
          </p:cNvPicPr>
          <p:nvPr/>
        </p:nvPicPr>
        <p:blipFill>
          <a:blip r:embed="rId4"/>
          <a:stretch>
            <a:fillRect/>
          </a:stretch>
        </p:blipFill>
        <p:spPr>
          <a:xfrm>
            <a:off x="-40785" y="-42187"/>
            <a:ext cx="12232786" cy="522428"/>
          </a:xfrm>
          <a:prstGeom prst="rect">
            <a:avLst/>
          </a:prstGeom>
        </p:spPr>
      </p:pic>
    </p:spTree>
    <p:extLst>
      <p:ext uri="{BB962C8B-B14F-4D97-AF65-F5344CB8AC3E}">
        <p14:creationId xmlns:p14="http://schemas.microsoft.com/office/powerpoint/2010/main" val="2720536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Text&#10;&#10;Description automatically generated with low confidence">
            <a:extLst>
              <a:ext uri="{FF2B5EF4-FFF2-40B4-BE49-F238E27FC236}">
                <a16:creationId xmlns:a16="http://schemas.microsoft.com/office/drawing/2014/main" id="{0B135E59-FBE6-4737-A55B-7876C2C59121}"/>
              </a:ext>
            </a:extLst>
          </p:cNvPr>
          <p:cNvPicPr>
            <a:picLocks noChangeAspect="1"/>
          </p:cNvPicPr>
          <p:nvPr/>
        </p:nvPicPr>
        <p:blipFill>
          <a:blip r:embed="rId2"/>
          <a:stretch>
            <a:fillRect/>
          </a:stretch>
        </p:blipFill>
        <p:spPr>
          <a:xfrm>
            <a:off x="551496" y="-535835"/>
            <a:ext cx="11006666" cy="5943600"/>
          </a:xfrm>
          <a:prstGeom prst="rect">
            <a:avLst/>
          </a:prstGeom>
        </p:spPr>
      </p:pic>
      <p:sp>
        <p:nvSpPr>
          <p:cNvPr id="2" name="Slide Number Placeholder 1">
            <a:extLst>
              <a:ext uri="{FF2B5EF4-FFF2-40B4-BE49-F238E27FC236}">
                <a16:creationId xmlns:a16="http://schemas.microsoft.com/office/drawing/2014/main" id="{43AE05F4-75CF-25EB-48BA-E8314BECAF03}"/>
              </a:ext>
            </a:extLst>
          </p:cNvPr>
          <p:cNvSpPr>
            <a:spLocks noGrp="1"/>
          </p:cNvSpPr>
          <p:nvPr>
            <p:ph type="sldNum" sz="quarter" idx="12"/>
          </p:nvPr>
        </p:nvSpPr>
        <p:spPr>
          <a:xfrm>
            <a:off x="11704703" y="6396693"/>
            <a:ext cx="448056" cy="365125"/>
          </a:xfrm>
        </p:spPr>
        <p:txBody>
          <a:bodyPr vert="horz" lIns="91440" tIns="45720" rIns="91440" bIns="45720" rtlCol="0" anchor="ctr">
            <a:normAutofit/>
          </a:bodyPr>
          <a:lstStyle/>
          <a:p>
            <a:pPr>
              <a:spcAft>
                <a:spcPts val="600"/>
              </a:spcAft>
            </a:pPr>
            <a:fld id="{C7B29766-80B8-DA4E-9862-AF46132ECEE6}" type="slidenum">
              <a:rPr lang="en-US" sz="1100">
                <a:solidFill>
                  <a:srgbClr val="FFFFFF"/>
                </a:solidFill>
              </a:rPr>
              <a:pPr>
                <a:spcAft>
                  <a:spcPts val="600"/>
                </a:spcAft>
              </a:pPr>
              <a:t>21</a:t>
            </a:fld>
            <a:endParaRPr lang="en-US" sz="1100" dirty="0">
              <a:solidFill>
                <a:srgbClr val="FFFFFF"/>
              </a:solidFill>
            </a:endParaRPr>
          </a:p>
        </p:txBody>
      </p:sp>
      <p:pic>
        <p:nvPicPr>
          <p:cNvPr id="7" name="Picture 6" descr="Background pattern&#10;&#10;Description automatically generated with low confidence">
            <a:extLst>
              <a:ext uri="{FF2B5EF4-FFF2-40B4-BE49-F238E27FC236}">
                <a16:creationId xmlns:a16="http://schemas.microsoft.com/office/drawing/2014/main" id="{67FA9E46-D108-27AF-3201-E766D0212B54}"/>
              </a:ext>
            </a:extLst>
          </p:cNvPr>
          <p:cNvPicPr>
            <a:picLocks noChangeAspect="1"/>
          </p:cNvPicPr>
          <p:nvPr/>
        </p:nvPicPr>
        <p:blipFill>
          <a:blip r:embed="rId3"/>
          <a:stretch>
            <a:fillRect/>
          </a:stretch>
        </p:blipFill>
        <p:spPr>
          <a:xfrm>
            <a:off x="536486" y="3428786"/>
            <a:ext cx="11060151" cy="3376794"/>
          </a:xfrm>
          <a:prstGeom prst="rect">
            <a:avLst/>
          </a:prstGeom>
        </p:spPr>
      </p:pic>
      <p:sp>
        <p:nvSpPr>
          <p:cNvPr id="8" name="TextBox 7">
            <a:extLst>
              <a:ext uri="{FF2B5EF4-FFF2-40B4-BE49-F238E27FC236}">
                <a16:creationId xmlns:a16="http://schemas.microsoft.com/office/drawing/2014/main" id="{CFDDF143-52FB-1907-1582-1E9A948CE6F8}"/>
              </a:ext>
            </a:extLst>
          </p:cNvPr>
          <p:cNvSpPr txBox="1"/>
          <p:nvPr/>
        </p:nvSpPr>
        <p:spPr>
          <a:xfrm>
            <a:off x="922065" y="3684453"/>
            <a:ext cx="11006666" cy="1384995"/>
          </a:xfrm>
          <a:prstGeom prst="rect">
            <a:avLst/>
          </a:prstGeom>
          <a:noFill/>
        </p:spPr>
        <p:txBody>
          <a:bodyPr wrap="square" rtlCol="0">
            <a:spAutoFit/>
          </a:bodyPr>
          <a:lstStyle/>
          <a:p>
            <a:r>
              <a:rPr lang="en-US" sz="8400" b="1" dirty="0"/>
              <a:t>Gifts of the Holy Spirit</a:t>
            </a:r>
          </a:p>
        </p:txBody>
      </p:sp>
      <p:pic>
        <p:nvPicPr>
          <p:cNvPr id="3" name="Picture 2" descr="Background pattern&#10;&#10;Description automatically generated with low confidence">
            <a:extLst>
              <a:ext uri="{FF2B5EF4-FFF2-40B4-BE49-F238E27FC236}">
                <a16:creationId xmlns:a16="http://schemas.microsoft.com/office/drawing/2014/main" id="{9AC49D82-F36F-AAAA-5022-7BA4E4E9F711}"/>
              </a:ext>
            </a:extLst>
          </p:cNvPr>
          <p:cNvPicPr>
            <a:picLocks noChangeAspect="1"/>
          </p:cNvPicPr>
          <p:nvPr/>
        </p:nvPicPr>
        <p:blipFill>
          <a:blip r:embed="rId3"/>
          <a:stretch>
            <a:fillRect/>
          </a:stretch>
        </p:blipFill>
        <p:spPr>
          <a:xfrm>
            <a:off x="589971" y="52420"/>
            <a:ext cx="11006666" cy="1154158"/>
          </a:xfrm>
          <a:prstGeom prst="rect">
            <a:avLst/>
          </a:prstGeom>
        </p:spPr>
      </p:pic>
      <p:pic>
        <p:nvPicPr>
          <p:cNvPr id="5" name="Picture 4" descr="Background pattern&#10;&#10;Description automatically generated with low confidence">
            <a:extLst>
              <a:ext uri="{FF2B5EF4-FFF2-40B4-BE49-F238E27FC236}">
                <a16:creationId xmlns:a16="http://schemas.microsoft.com/office/drawing/2014/main" id="{48DA3E34-242A-3708-C4B0-690DE4DC149D}"/>
              </a:ext>
            </a:extLst>
          </p:cNvPr>
          <p:cNvPicPr>
            <a:picLocks noChangeAspect="1"/>
          </p:cNvPicPr>
          <p:nvPr/>
        </p:nvPicPr>
        <p:blipFill>
          <a:blip r:embed="rId3"/>
          <a:stretch>
            <a:fillRect/>
          </a:stretch>
        </p:blipFill>
        <p:spPr>
          <a:xfrm rot="16200000">
            <a:off x="9110361" y="2399788"/>
            <a:ext cx="4561854" cy="410699"/>
          </a:xfrm>
          <a:prstGeom prst="rect">
            <a:avLst/>
          </a:prstGeom>
        </p:spPr>
      </p:pic>
      <p:pic>
        <p:nvPicPr>
          <p:cNvPr id="10" name="Picture 9" descr="Background pattern&#10;&#10;Description automatically generated with low confidence">
            <a:extLst>
              <a:ext uri="{FF2B5EF4-FFF2-40B4-BE49-F238E27FC236}">
                <a16:creationId xmlns:a16="http://schemas.microsoft.com/office/drawing/2014/main" id="{6D26AD30-2644-9CE1-9948-BA949170D323}"/>
              </a:ext>
            </a:extLst>
          </p:cNvPr>
          <p:cNvPicPr>
            <a:picLocks noChangeAspect="1"/>
          </p:cNvPicPr>
          <p:nvPr/>
        </p:nvPicPr>
        <p:blipFill>
          <a:blip r:embed="rId3"/>
          <a:stretch>
            <a:fillRect/>
          </a:stretch>
        </p:blipFill>
        <p:spPr>
          <a:xfrm rot="16200000">
            <a:off x="-1524081" y="2002633"/>
            <a:ext cx="4561854" cy="410699"/>
          </a:xfrm>
          <a:prstGeom prst="rect">
            <a:avLst/>
          </a:prstGeom>
        </p:spPr>
      </p:pic>
      <p:pic>
        <p:nvPicPr>
          <p:cNvPr id="14" name="Picture 13">
            <a:extLst>
              <a:ext uri="{FF2B5EF4-FFF2-40B4-BE49-F238E27FC236}">
                <a16:creationId xmlns:a16="http://schemas.microsoft.com/office/drawing/2014/main" id="{A1441FA4-C42A-EB82-0E3B-593D47DBB6E4}"/>
              </a:ext>
            </a:extLst>
          </p:cNvPr>
          <p:cNvPicPr>
            <a:picLocks noChangeAspect="1"/>
          </p:cNvPicPr>
          <p:nvPr/>
        </p:nvPicPr>
        <p:blipFill>
          <a:blip r:embed="rId4"/>
          <a:stretch>
            <a:fillRect/>
          </a:stretch>
        </p:blipFill>
        <p:spPr>
          <a:xfrm>
            <a:off x="-61564" y="6291643"/>
            <a:ext cx="12232786" cy="522428"/>
          </a:xfrm>
          <a:prstGeom prst="rect">
            <a:avLst/>
          </a:prstGeom>
        </p:spPr>
      </p:pic>
      <p:pic>
        <p:nvPicPr>
          <p:cNvPr id="16" name="Picture 15">
            <a:extLst>
              <a:ext uri="{FF2B5EF4-FFF2-40B4-BE49-F238E27FC236}">
                <a16:creationId xmlns:a16="http://schemas.microsoft.com/office/drawing/2014/main" id="{64F819CD-EE62-A2BB-E951-93DB354CEDDE}"/>
              </a:ext>
            </a:extLst>
          </p:cNvPr>
          <p:cNvPicPr>
            <a:picLocks noChangeAspect="1"/>
          </p:cNvPicPr>
          <p:nvPr/>
        </p:nvPicPr>
        <p:blipFill>
          <a:blip r:embed="rId4"/>
          <a:stretch>
            <a:fillRect/>
          </a:stretch>
        </p:blipFill>
        <p:spPr>
          <a:xfrm>
            <a:off x="-40785" y="-42187"/>
            <a:ext cx="12232786" cy="522428"/>
          </a:xfrm>
          <a:prstGeom prst="rect">
            <a:avLst/>
          </a:prstGeom>
        </p:spPr>
      </p:pic>
      <p:sp>
        <p:nvSpPr>
          <p:cNvPr id="17" name="TextBox 16">
            <a:extLst>
              <a:ext uri="{FF2B5EF4-FFF2-40B4-BE49-F238E27FC236}">
                <a16:creationId xmlns:a16="http://schemas.microsoft.com/office/drawing/2014/main" id="{9AE1DC36-B9D4-C81A-38C3-A3E20227E0B2}"/>
              </a:ext>
            </a:extLst>
          </p:cNvPr>
          <p:cNvSpPr txBox="1"/>
          <p:nvPr/>
        </p:nvSpPr>
        <p:spPr>
          <a:xfrm>
            <a:off x="962196" y="5023898"/>
            <a:ext cx="9959393" cy="1477328"/>
          </a:xfrm>
          <a:prstGeom prst="rect">
            <a:avLst/>
          </a:prstGeom>
          <a:noFill/>
        </p:spPr>
        <p:txBody>
          <a:bodyPr wrap="none" rtlCol="0">
            <a:spAutoFit/>
          </a:bodyPr>
          <a:lstStyle/>
          <a:p>
            <a:pPr algn="l"/>
            <a:r>
              <a:rPr lang="en-US" sz="2400" b="1" i="0" u="none" strike="noStrike" dirty="0">
                <a:solidFill>
                  <a:srgbClr val="000000"/>
                </a:solidFill>
                <a:effectLst/>
                <a:latin typeface="system-ui"/>
              </a:rPr>
              <a:t>“But one and the same Spirit works all these things, distributing to each one </a:t>
            </a:r>
          </a:p>
          <a:p>
            <a:r>
              <a:rPr lang="en-US" sz="2400" b="1" dirty="0">
                <a:solidFill>
                  <a:srgbClr val="000000"/>
                </a:solidFill>
                <a:latin typeface="system-ui"/>
              </a:rPr>
              <a:t> </a:t>
            </a:r>
            <a:r>
              <a:rPr lang="en-US" sz="2400" b="1" i="0" u="none" strike="noStrike" dirty="0">
                <a:solidFill>
                  <a:srgbClr val="000000"/>
                </a:solidFill>
                <a:effectLst/>
                <a:latin typeface="system-ui"/>
              </a:rPr>
              <a:t>individually as He wills.”                                                           1 Corinthians 12:11</a:t>
            </a:r>
          </a:p>
          <a:p>
            <a:pPr algn="l"/>
            <a:endParaRPr lang="en-US" sz="2400" b="1" i="0" u="none" strike="noStrike" dirty="0">
              <a:solidFill>
                <a:srgbClr val="000000"/>
              </a:solidFill>
              <a:effectLst/>
              <a:latin typeface="system-ui"/>
            </a:endParaRPr>
          </a:p>
          <a:p>
            <a:endParaRPr lang="en-US" dirty="0"/>
          </a:p>
        </p:txBody>
      </p:sp>
    </p:spTree>
    <p:extLst>
      <p:ext uri="{BB962C8B-B14F-4D97-AF65-F5344CB8AC3E}">
        <p14:creationId xmlns:p14="http://schemas.microsoft.com/office/powerpoint/2010/main" val="3895929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09CFAB-5800-5822-72D2-04900C67E0C2}"/>
              </a:ext>
            </a:extLst>
          </p:cNvPr>
          <p:cNvSpPr>
            <a:spLocks noGrp="1"/>
          </p:cNvSpPr>
          <p:nvPr>
            <p:ph type="sldNum" sz="quarter" idx="12"/>
          </p:nvPr>
        </p:nvSpPr>
        <p:spPr/>
        <p:txBody>
          <a:bodyPr/>
          <a:lstStyle/>
          <a:p>
            <a:fld id="{C7B29766-80B8-DA4E-9862-AF46132ECEE6}" type="slidenum">
              <a:rPr lang="en-US" smtClean="0"/>
              <a:t>22</a:t>
            </a:fld>
            <a:endParaRPr lang="en-US" dirty="0"/>
          </a:p>
        </p:txBody>
      </p:sp>
      <p:pic>
        <p:nvPicPr>
          <p:cNvPr id="6" name="Picture 5" descr="Text&#10;&#10;Description automatically generated with low confidence">
            <a:extLst>
              <a:ext uri="{FF2B5EF4-FFF2-40B4-BE49-F238E27FC236}">
                <a16:creationId xmlns:a16="http://schemas.microsoft.com/office/drawing/2014/main" id="{DFB0C856-33E0-C6F5-C42B-1B8EADF8D363}"/>
              </a:ext>
            </a:extLst>
          </p:cNvPr>
          <p:cNvPicPr>
            <a:picLocks noChangeAspect="1"/>
          </p:cNvPicPr>
          <p:nvPr/>
        </p:nvPicPr>
        <p:blipFill>
          <a:blip r:embed="rId2"/>
          <a:stretch>
            <a:fillRect/>
          </a:stretch>
        </p:blipFill>
        <p:spPr>
          <a:xfrm>
            <a:off x="1229711" y="-1428798"/>
            <a:ext cx="10124090" cy="5467009"/>
          </a:xfrm>
          <a:prstGeom prst="rect">
            <a:avLst/>
          </a:prstGeom>
        </p:spPr>
      </p:pic>
      <p:pic>
        <p:nvPicPr>
          <p:cNvPr id="8" name="Picture 7" descr="Background pattern&#10;&#10;Description automatically generated with low confidence">
            <a:extLst>
              <a:ext uri="{FF2B5EF4-FFF2-40B4-BE49-F238E27FC236}">
                <a16:creationId xmlns:a16="http://schemas.microsoft.com/office/drawing/2014/main" id="{55B56E75-4A60-90A1-1EA4-49A2808CE8FF}"/>
              </a:ext>
            </a:extLst>
          </p:cNvPr>
          <p:cNvPicPr>
            <a:picLocks noChangeAspect="1"/>
          </p:cNvPicPr>
          <p:nvPr/>
        </p:nvPicPr>
        <p:blipFill>
          <a:blip r:embed="rId3"/>
          <a:stretch>
            <a:fillRect/>
          </a:stretch>
        </p:blipFill>
        <p:spPr>
          <a:xfrm>
            <a:off x="-613540" y="-2855879"/>
            <a:ext cx="13810592" cy="3221264"/>
          </a:xfrm>
          <a:prstGeom prst="rect">
            <a:avLst/>
          </a:prstGeom>
        </p:spPr>
      </p:pic>
      <p:pic>
        <p:nvPicPr>
          <p:cNvPr id="9" name="Picture 8" descr="Background pattern&#10;&#10;Description automatically generated with low confidence">
            <a:extLst>
              <a:ext uri="{FF2B5EF4-FFF2-40B4-BE49-F238E27FC236}">
                <a16:creationId xmlns:a16="http://schemas.microsoft.com/office/drawing/2014/main" id="{2A634E73-3A44-70B4-34D3-99517FB74FA3}"/>
              </a:ext>
            </a:extLst>
          </p:cNvPr>
          <p:cNvPicPr>
            <a:picLocks noChangeAspect="1"/>
          </p:cNvPicPr>
          <p:nvPr/>
        </p:nvPicPr>
        <p:blipFill>
          <a:blip r:embed="rId3"/>
          <a:stretch>
            <a:fillRect/>
          </a:stretch>
        </p:blipFill>
        <p:spPr>
          <a:xfrm>
            <a:off x="-613540" y="3135086"/>
            <a:ext cx="13810592" cy="3221264"/>
          </a:xfrm>
          <a:prstGeom prst="rect">
            <a:avLst/>
          </a:prstGeom>
        </p:spPr>
      </p:pic>
      <p:pic>
        <p:nvPicPr>
          <p:cNvPr id="13" name="Picture 12" descr="Background pattern&#10;&#10;Description automatically generated with low confidence">
            <a:extLst>
              <a:ext uri="{FF2B5EF4-FFF2-40B4-BE49-F238E27FC236}">
                <a16:creationId xmlns:a16="http://schemas.microsoft.com/office/drawing/2014/main" id="{719CD273-7C99-EF76-B3A4-CD0E29E795CA}"/>
              </a:ext>
            </a:extLst>
          </p:cNvPr>
          <p:cNvPicPr>
            <a:picLocks noChangeAspect="1"/>
          </p:cNvPicPr>
          <p:nvPr/>
        </p:nvPicPr>
        <p:blipFill>
          <a:blip r:embed="rId3"/>
          <a:stretch>
            <a:fillRect/>
          </a:stretch>
        </p:blipFill>
        <p:spPr>
          <a:xfrm rot="16200000">
            <a:off x="-6686392" y="-779413"/>
            <a:ext cx="13810592" cy="3221264"/>
          </a:xfrm>
          <a:prstGeom prst="rect">
            <a:avLst/>
          </a:prstGeom>
        </p:spPr>
      </p:pic>
      <p:pic>
        <p:nvPicPr>
          <p:cNvPr id="14" name="Picture 13" descr="Background pattern&#10;&#10;Description automatically generated with low confidence">
            <a:extLst>
              <a:ext uri="{FF2B5EF4-FFF2-40B4-BE49-F238E27FC236}">
                <a16:creationId xmlns:a16="http://schemas.microsoft.com/office/drawing/2014/main" id="{0D056E66-62D0-0619-F6D1-FCFFD857B5A0}"/>
              </a:ext>
            </a:extLst>
          </p:cNvPr>
          <p:cNvPicPr>
            <a:picLocks noChangeAspect="1"/>
          </p:cNvPicPr>
          <p:nvPr/>
        </p:nvPicPr>
        <p:blipFill>
          <a:blip r:embed="rId3"/>
          <a:stretch>
            <a:fillRect/>
          </a:stretch>
        </p:blipFill>
        <p:spPr>
          <a:xfrm rot="16200000">
            <a:off x="5853364" y="224325"/>
            <a:ext cx="13810592" cy="3221264"/>
          </a:xfrm>
          <a:prstGeom prst="rect">
            <a:avLst/>
          </a:prstGeom>
        </p:spPr>
      </p:pic>
      <p:sp>
        <p:nvSpPr>
          <p:cNvPr id="15" name="TextBox 14">
            <a:extLst>
              <a:ext uri="{FF2B5EF4-FFF2-40B4-BE49-F238E27FC236}">
                <a16:creationId xmlns:a16="http://schemas.microsoft.com/office/drawing/2014/main" id="{3093A8EA-4D14-1C8A-9F4B-BC5FC875DB1D}"/>
              </a:ext>
            </a:extLst>
          </p:cNvPr>
          <p:cNvSpPr txBox="1"/>
          <p:nvPr/>
        </p:nvSpPr>
        <p:spPr>
          <a:xfrm>
            <a:off x="758263" y="3436266"/>
            <a:ext cx="11066985" cy="2954655"/>
          </a:xfrm>
          <a:prstGeom prst="rect">
            <a:avLst/>
          </a:prstGeom>
          <a:noFill/>
        </p:spPr>
        <p:txBody>
          <a:bodyPr wrap="square" rtlCol="0">
            <a:spAutoFit/>
          </a:bodyPr>
          <a:lstStyle/>
          <a:p>
            <a:r>
              <a:rPr lang="en-US" sz="2400" b="1" dirty="0">
                <a:solidFill>
                  <a:srgbClr val="323232"/>
                </a:solidFill>
                <a:effectLst/>
                <a:ea typeface="Times New Roman" panose="02020603050405020304" pitchFamily="18" charset="0"/>
              </a:rPr>
              <a:t>1 Corinthians 12:7-11 </a:t>
            </a:r>
            <a:r>
              <a:rPr lang="en-US" sz="2400" b="1" dirty="0">
                <a:solidFill>
                  <a:srgbClr val="4472C4"/>
                </a:solidFill>
                <a:effectLst/>
                <a:ea typeface="Times New Roman" panose="02020603050405020304" pitchFamily="18" charset="0"/>
              </a:rPr>
              <a:t>“But the manifestation of the Spirit is given to each one for the profit of all: for to one is given </a:t>
            </a:r>
            <a:r>
              <a:rPr lang="en-US" sz="2400" b="1" dirty="0">
                <a:solidFill>
                  <a:srgbClr val="7030A0"/>
                </a:solidFill>
                <a:effectLst/>
                <a:ea typeface="Times New Roman" panose="02020603050405020304" pitchFamily="18" charset="0"/>
              </a:rPr>
              <a:t>the word of wisdom </a:t>
            </a:r>
            <a:r>
              <a:rPr lang="en-US" sz="2400" b="1" dirty="0">
                <a:solidFill>
                  <a:srgbClr val="4472C4"/>
                </a:solidFill>
                <a:effectLst/>
                <a:ea typeface="Times New Roman" panose="02020603050405020304" pitchFamily="18" charset="0"/>
              </a:rPr>
              <a:t>through the Spirit, to another the </a:t>
            </a:r>
            <a:r>
              <a:rPr lang="en-US" sz="2400" b="1" dirty="0">
                <a:solidFill>
                  <a:srgbClr val="7030A0"/>
                </a:solidFill>
                <a:effectLst/>
                <a:ea typeface="Times New Roman" panose="02020603050405020304" pitchFamily="18" charset="0"/>
              </a:rPr>
              <a:t>word of knowledge </a:t>
            </a:r>
            <a:r>
              <a:rPr lang="en-US" sz="2400" b="1" dirty="0">
                <a:solidFill>
                  <a:srgbClr val="4472C4"/>
                </a:solidFill>
                <a:effectLst/>
                <a:ea typeface="Times New Roman" panose="02020603050405020304" pitchFamily="18" charset="0"/>
              </a:rPr>
              <a:t>through the same Spirit, to another </a:t>
            </a:r>
            <a:r>
              <a:rPr lang="en-US" sz="2400" b="1" dirty="0">
                <a:solidFill>
                  <a:srgbClr val="7030A0"/>
                </a:solidFill>
                <a:effectLst/>
                <a:ea typeface="Times New Roman" panose="02020603050405020304" pitchFamily="18" charset="0"/>
              </a:rPr>
              <a:t>faith </a:t>
            </a:r>
            <a:r>
              <a:rPr lang="en-US" sz="2400" b="1" dirty="0">
                <a:solidFill>
                  <a:srgbClr val="4472C4"/>
                </a:solidFill>
                <a:effectLst/>
                <a:ea typeface="Times New Roman" panose="02020603050405020304" pitchFamily="18" charset="0"/>
              </a:rPr>
              <a:t>by the same Spirit, to another </a:t>
            </a:r>
            <a:r>
              <a:rPr lang="en-US" sz="2400" b="1" dirty="0">
                <a:solidFill>
                  <a:srgbClr val="7030A0"/>
                </a:solidFill>
                <a:effectLst/>
                <a:ea typeface="Times New Roman" panose="02020603050405020304" pitchFamily="18" charset="0"/>
              </a:rPr>
              <a:t>gifts of healings </a:t>
            </a:r>
            <a:r>
              <a:rPr lang="en-US" sz="2400" b="1" dirty="0">
                <a:solidFill>
                  <a:srgbClr val="4472C4"/>
                </a:solidFill>
                <a:effectLst/>
                <a:ea typeface="Times New Roman" panose="02020603050405020304" pitchFamily="18" charset="0"/>
              </a:rPr>
              <a:t>by the same Spirit, to another the </a:t>
            </a:r>
            <a:r>
              <a:rPr lang="en-US" sz="2400" b="1" dirty="0">
                <a:solidFill>
                  <a:srgbClr val="7030A0"/>
                </a:solidFill>
                <a:effectLst/>
                <a:ea typeface="Times New Roman" panose="02020603050405020304" pitchFamily="18" charset="0"/>
              </a:rPr>
              <a:t>working of miracles</a:t>
            </a:r>
            <a:r>
              <a:rPr lang="en-US" sz="2400" b="1" dirty="0">
                <a:solidFill>
                  <a:srgbClr val="4472C4"/>
                </a:solidFill>
                <a:effectLst/>
                <a:ea typeface="Times New Roman" panose="02020603050405020304" pitchFamily="18" charset="0"/>
              </a:rPr>
              <a:t>, to another </a:t>
            </a:r>
            <a:r>
              <a:rPr lang="en-US" sz="2400" b="1" dirty="0">
                <a:solidFill>
                  <a:srgbClr val="7030A0"/>
                </a:solidFill>
                <a:effectLst/>
                <a:ea typeface="Times New Roman" panose="02020603050405020304" pitchFamily="18" charset="0"/>
              </a:rPr>
              <a:t>prophecy</a:t>
            </a:r>
            <a:r>
              <a:rPr lang="en-US" sz="2400" b="1" dirty="0">
                <a:solidFill>
                  <a:srgbClr val="4472C4"/>
                </a:solidFill>
                <a:effectLst/>
                <a:ea typeface="Times New Roman" panose="02020603050405020304" pitchFamily="18" charset="0"/>
              </a:rPr>
              <a:t>, to another </a:t>
            </a:r>
            <a:r>
              <a:rPr lang="en-US" sz="2400" b="1" dirty="0">
                <a:solidFill>
                  <a:srgbClr val="7030A0"/>
                </a:solidFill>
                <a:effectLst/>
                <a:ea typeface="Times New Roman" panose="02020603050405020304" pitchFamily="18" charset="0"/>
              </a:rPr>
              <a:t>discerning of spirits</a:t>
            </a:r>
            <a:r>
              <a:rPr lang="en-US" sz="2400" b="1" dirty="0">
                <a:solidFill>
                  <a:srgbClr val="4472C4"/>
                </a:solidFill>
                <a:effectLst/>
                <a:ea typeface="Times New Roman" panose="02020603050405020304" pitchFamily="18" charset="0"/>
              </a:rPr>
              <a:t>, to another </a:t>
            </a:r>
            <a:r>
              <a:rPr lang="en-US" sz="2400" b="1" dirty="0">
                <a:solidFill>
                  <a:srgbClr val="7030A0"/>
                </a:solidFill>
                <a:effectLst/>
                <a:ea typeface="Times New Roman" panose="02020603050405020304" pitchFamily="18" charset="0"/>
              </a:rPr>
              <a:t>different kinds of tongues</a:t>
            </a:r>
            <a:r>
              <a:rPr lang="en-US" sz="2400" b="1" dirty="0">
                <a:solidFill>
                  <a:srgbClr val="4472C4"/>
                </a:solidFill>
                <a:effectLst/>
                <a:ea typeface="Times New Roman" panose="02020603050405020304" pitchFamily="18" charset="0"/>
              </a:rPr>
              <a:t>, to another the </a:t>
            </a:r>
            <a:r>
              <a:rPr lang="en-US" sz="2400" b="1" dirty="0">
                <a:solidFill>
                  <a:srgbClr val="7030A0"/>
                </a:solidFill>
                <a:effectLst/>
                <a:ea typeface="Times New Roman" panose="02020603050405020304" pitchFamily="18" charset="0"/>
              </a:rPr>
              <a:t>interpretation of tongues</a:t>
            </a:r>
            <a:r>
              <a:rPr lang="en-US" sz="2400" b="1" dirty="0">
                <a:solidFill>
                  <a:srgbClr val="4472C4"/>
                </a:solidFill>
                <a:effectLst/>
                <a:ea typeface="Times New Roman" panose="02020603050405020304" pitchFamily="18" charset="0"/>
              </a:rPr>
              <a:t>. But one and the same Spirit works all these things, distributing to each one individually as He wills”. </a:t>
            </a:r>
            <a:endParaRPr lang="en-US" sz="2400" b="1" dirty="0">
              <a:effectLst/>
              <a:ea typeface="Times New Roman" panose="02020603050405020304" pitchFamily="18" charset="0"/>
            </a:endParaRPr>
          </a:p>
          <a:p>
            <a:endParaRPr lang="en-US" dirty="0"/>
          </a:p>
        </p:txBody>
      </p:sp>
    </p:spTree>
    <p:extLst>
      <p:ext uri="{BB962C8B-B14F-4D97-AF65-F5344CB8AC3E}">
        <p14:creationId xmlns:p14="http://schemas.microsoft.com/office/powerpoint/2010/main" val="3006026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DFC488-790A-B2E9-E297-313E2249B075}"/>
              </a:ext>
            </a:extLst>
          </p:cNvPr>
          <p:cNvSpPr>
            <a:spLocks noGrp="1"/>
          </p:cNvSpPr>
          <p:nvPr>
            <p:ph type="sldNum" sz="quarter" idx="12"/>
          </p:nvPr>
        </p:nvSpPr>
        <p:spPr>
          <a:xfrm>
            <a:off x="8610600" y="7159914"/>
            <a:ext cx="2743200" cy="365125"/>
          </a:xfrm>
        </p:spPr>
        <p:txBody>
          <a:bodyPr/>
          <a:lstStyle/>
          <a:p>
            <a:fld id="{C7B29766-80B8-DA4E-9862-AF46132ECEE6}" type="slidenum">
              <a:rPr lang="en-US" smtClean="0"/>
              <a:t>23</a:t>
            </a:fld>
            <a:endParaRPr lang="en-US" dirty="0"/>
          </a:p>
        </p:txBody>
      </p:sp>
      <p:sp>
        <p:nvSpPr>
          <p:cNvPr id="3" name="TextBox 2">
            <a:extLst>
              <a:ext uri="{FF2B5EF4-FFF2-40B4-BE49-F238E27FC236}">
                <a16:creationId xmlns:a16="http://schemas.microsoft.com/office/drawing/2014/main" id="{DFB7031D-2F5C-5028-36D5-2EDB474D24B1}"/>
              </a:ext>
            </a:extLst>
          </p:cNvPr>
          <p:cNvSpPr txBox="1"/>
          <p:nvPr/>
        </p:nvSpPr>
        <p:spPr>
          <a:xfrm>
            <a:off x="884826" y="1000365"/>
            <a:ext cx="9911688" cy="1107996"/>
          </a:xfrm>
          <a:prstGeom prst="rect">
            <a:avLst/>
          </a:prstGeom>
          <a:noFill/>
        </p:spPr>
        <p:txBody>
          <a:bodyPr wrap="none" rtlCol="0">
            <a:spAutoFit/>
          </a:bodyPr>
          <a:lstStyle/>
          <a:p>
            <a:r>
              <a:rPr lang="en-US" sz="4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9 S</a:t>
            </a:r>
            <a:r>
              <a:rPr lang="en-US" sz="4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upernatural Gifts of the Holy Spirit:</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DAA37009-D1BB-6DA9-459C-334D697BD145}"/>
              </a:ext>
            </a:extLst>
          </p:cNvPr>
          <p:cNvSpPr txBox="1"/>
          <p:nvPr/>
        </p:nvSpPr>
        <p:spPr>
          <a:xfrm>
            <a:off x="521570" y="2558921"/>
            <a:ext cx="2999988" cy="584775"/>
          </a:xfrm>
          <a:prstGeom prst="rect">
            <a:avLst/>
          </a:prstGeom>
          <a:noFill/>
        </p:spPr>
        <p:txBody>
          <a:bodyPr wrap="none" rtlCol="0">
            <a:spAutoFit/>
          </a:bodyPr>
          <a:lstStyle/>
          <a:p>
            <a:r>
              <a:rPr lang="en-US" sz="3200" b="1" dirty="0">
                <a:latin typeface="Calibri" panose="020F0502020204030204" pitchFamily="34" charset="0"/>
                <a:ea typeface="Times New Roman" panose="02020603050405020304" pitchFamily="18" charset="0"/>
              </a:rPr>
              <a:t>Revelation Gifts:</a:t>
            </a:r>
            <a:endParaRPr lang="en-US" sz="3200" dirty="0"/>
          </a:p>
        </p:txBody>
      </p:sp>
      <p:sp>
        <p:nvSpPr>
          <p:cNvPr id="14" name="TextBox 13">
            <a:extLst>
              <a:ext uri="{FF2B5EF4-FFF2-40B4-BE49-F238E27FC236}">
                <a16:creationId xmlns:a16="http://schemas.microsoft.com/office/drawing/2014/main" id="{18CCE611-40D7-A0B5-4CCF-FE3D5DD31DF7}"/>
              </a:ext>
            </a:extLst>
          </p:cNvPr>
          <p:cNvSpPr txBox="1"/>
          <p:nvPr/>
        </p:nvSpPr>
        <p:spPr>
          <a:xfrm>
            <a:off x="4267365" y="2558921"/>
            <a:ext cx="2277162" cy="584775"/>
          </a:xfrm>
          <a:prstGeom prst="rect">
            <a:avLst/>
          </a:prstGeom>
          <a:noFill/>
        </p:spPr>
        <p:txBody>
          <a:bodyPr wrap="none" rtlCol="0">
            <a:spAutoFit/>
          </a:bodyPr>
          <a:lstStyle/>
          <a:p>
            <a:r>
              <a:rPr lang="en-US" sz="3200" b="1" dirty="0"/>
              <a:t>Power Gifts:</a:t>
            </a:r>
          </a:p>
        </p:txBody>
      </p:sp>
      <p:sp>
        <p:nvSpPr>
          <p:cNvPr id="15" name="TextBox 14">
            <a:extLst>
              <a:ext uri="{FF2B5EF4-FFF2-40B4-BE49-F238E27FC236}">
                <a16:creationId xmlns:a16="http://schemas.microsoft.com/office/drawing/2014/main" id="{C3F17027-EE5F-369F-B9DF-2E514C388D4B}"/>
              </a:ext>
            </a:extLst>
          </p:cNvPr>
          <p:cNvSpPr txBox="1"/>
          <p:nvPr/>
        </p:nvSpPr>
        <p:spPr>
          <a:xfrm>
            <a:off x="7290334" y="2558920"/>
            <a:ext cx="4472058" cy="584775"/>
          </a:xfrm>
          <a:prstGeom prst="rect">
            <a:avLst/>
          </a:prstGeom>
          <a:noFill/>
        </p:spPr>
        <p:txBody>
          <a:bodyPr wrap="none" rtlCol="0">
            <a:spAutoFit/>
          </a:bodyPr>
          <a:lstStyle/>
          <a:p>
            <a:r>
              <a:rPr lang="en-US" sz="3200" b="1" dirty="0"/>
              <a:t>   Vocal or Speaking Gifts:</a:t>
            </a:r>
          </a:p>
        </p:txBody>
      </p:sp>
    </p:spTree>
    <p:extLst>
      <p:ext uri="{BB962C8B-B14F-4D97-AF65-F5344CB8AC3E}">
        <p14:creationId xmlns:p14="http://schemas.microsoft.com/office/powerpoint/2010/main" val="4078233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DFC488-790A-B2E9-E297-313E2249B075}"/>
              </a:ext>
            </a:extLst>
          </p:cNvPr>
          <p:cNvSpPr>
            <a:spLocks noGrp="1"/>
          </p:cNvSpPr>
          <p:nvPr>
            <p:ph type="sldNum" sz="quarter" idx="12"/>
          </p:nvPr>
        </p:nvSpPr>
        <p:spPr>
          <a:xfrm>
            <a:off x="8610600" y="7159914"/>
            <a:ext cx="2743200" cy="365125"/>
          </a:xfrm>
        </p:spPr>
        <p:txBody>
          <a:bodyPr/>
          <a:lstStyle/>
          <a:p>
            <a:fld id="{C7B29766-80B8-DA4E-9862-AF46132ECEE6}" type="slidenum">
              <a:rPr lang="en-US" smtClean="0"/>
              <a:t>24</a:t>
            </a:fld>
            <a:endParaRPr lang="en-US" dirty="0"/>
          </a:p>
        </p:txBody>
      </p:sp>
      <p:sp>
        <p:nvSpPr>
          <p:cNvPr id="3" name="TextBox 2">
            <a:extLst>
              <a:ext uri="{FF2B5EF4-FFF2-40B4-BE49-F238E27FC236}">
                <a16:creationId xmlns:a16="http://schemas.microsoft.com/office/drawing/2014/main" id="{DFB7031D-2F5C-5028-36D5-2EDB474D24B1}"/>
              </a:ext>
            </a:extLst>
          </p:cNvPr>
          <p:cNvSpPr txBox="1"/>
          <p:nvPr/>
        </p:nvSpPr>
        <p:spPr>
          <a:xfrm>
            <a:off x="884826" y="1000365"/>
            <a:ext cx="9911688" cy="1107996"/>
          </a:xfrm>
          <a:prstGeom prst="rect">
            <a:avLst/>
          </a:prstGeom>
          <a:noFill/>
        </p:spPr>
        <p:txBody>
          <a:bodyPr wrap="none" rtlCol="0">
            <a:spAutoFit/>
          </a:bodyPr>
          <a:lstStyle/>
          <a:p>
            <a:r>
              <a:rPr lang="en-US" sz="4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9 S</a:t>
            </a:r>
            <a:r>
              <a:rPr lang="en-US" sz="4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upernatural Gifts of the Holy Spirit:</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DAA37009-D1BB-6DA9-459C-334D697BD145}"/>
              </a:ext>
            </a:extLst>
          </p:cNvPr>
          <p:cNvSpPr txBox="1"/>
          <p:nvPr/>
        </p:nvSpPr>
        <p:spPr>
          <a:xfrm>
            <a:off x="521570" y="2558921"/>
            <a:ext cx="2999988" cy="584775"/>
          </a:xfrm>
          <a:prstGeom prst="rect">
            <a:avLst/>
          </a:prstGeom>
          <a:noFill/>
        </p:spPr>
        <p:txBody>
          <a:bodyPr wrap="none" rtlCol="0">
            <a:spAutoFit/>
          </a:bodyPr>
          <a:lstStyle/>
          <a:p>
            <a:r>
              <a:rPr lang="en-US" sz="3200" b="1" dirty="0">
                <a:latin typeface="Calibri" panose="020F0502020204030204" pitchFamily="34" charset="0"/>
                <a:ea typeface="Times New Roman" panose="02020603050405020304" pitchFamily="18" charset="0"/>
              </a:rPr>
              <a:t>Revelation Gifts:</a:t>
            </a:r>
            <a:endParaRPr lang="en-US" sz="3200" dirty="0"/>
          </a:p>
        </p:txBody>
      </p:sp>
      <p:sp>
        <p:nvSpPr>
          <p:cNvPr id="5" name="TextBox 4">
            <a:extLst>
              <a:ext uri="{FF2B5EF4-FFF2-40B4-BE49-F238E27FC236}">
                <a16:creationId xmlns:a16="http://schemas.microsoft.com/office/drawing/2014/main" id="{515AC896-C237-6E45-1859-0F483A052586}"/>
              </a:ext>
            </a:extLst>
          </p:cNvPr>
          <p:cNvSpPr txBox="1"/>
          <p:nvPr/>
        </p:nvSpPr>
        <p:spPr>
          <a:xfrm>
            <a:off x="508892" y="3724346"/>
            <a:ext cx="3189784" cy="523220"/>
          </a:xfrm>
          <a:prstGeom prst="rect">
            <a:avLst/>
          </a:prstGeom>
          <a:noFill/>
        </p:spPr>
        <p:txBody>
          <a:bodyPr wrap="none" rtlCol="0">
            <a:spAutoFit/>
          </a:bodyPr>
          <a:lstStyle/>
          <a:p>
            <a:r>
              <a:rPr lang="en-US" sz="2800" b="1" dirty="0">
                <a:solidFill>
                  <a:srgbClr val="4472C4"/>
                </a:solidFill>
                <a:latin typeface="Calibri" panose="020F0502020204030204" pitchFamily="34" charset="0"/>
                <a:ea typeface="Times New Roman" panose="02020603050405020304" pitchFamily="18" charset="0"/>
              </a:rPr>
              <a:t>W</a:t>
            </a:r>
            <a:r>
              <a:rPr lang="en-US" sz="2800" b="1" dirty="0">
                <a:solidFill>
                  <a:srgbClr val="4472C4"/>
                </a:solidFill>
                <a:effectLst/>
                <a:latin typeface="Calibri" panose="020F0502020204030204" pitchFamily="34" charset="0"/>
                <a:ea typeface="Times New Roman" panose="02020603050405020304" pitchFamily="18" charset="0"/>
              </a:rPr>
              <a:t>ord of knowledge</a:t>
            </a:r>
            <a:r>
              <a:rPr lang="en-US" sz="2800" dirty="0">
                <a:solidFill>
                  <a:srgbClr val="4472C4"/>
                </a:solidFill>
                <a:effectLst/>
                <a:latin typeface="Calibri" panose="020F0502020204030204" pitchFamily="34" charset="0"/>
                <a:ea typeface="Times New Roman" panose="02020603050405020304" pitchFamily="18" charset="0"/>
              </a:rPr>
              <a:t> </a:t>
            </a:r>
            <a:endParaRPr lang="en-US" sz="2800" dirty="0"/>
          </a:p>
        </p:txBody>
      </p:sp>
      <p:sp>
        <p:nvSpPr>
          <p:cNvPr id="10" name="TextBox 9">
            <a:extLst>
              <a:ext uri="{FF2B5EF4-FFF2-40B4-BE49-F238E27FC236}">
                <a16:creationId xmlns:a16="http://schemas.microsoft.com/office/drawing/2014/main" id="{11963C1D-1344-EA19-C0C0-3350CA486F61}"/>
              </a:ext>
            </a:extLst>
          </p:cNvPr>
          <p:cNvSpPr txBox="1"/>
          <p:nvPr/>
        </p:nvSpPr>
        <p:spPr>
          <a:xfrm>
            <a:off x="508892" y="4241529"/>
            <a:ext cx="3203121" cy="523220"/>
          </a:xfrm>
          <a:prstGeom prst="rect">
            <a:avLst/>
          </a:prstGeom>
          <a:noFill/>
        </p:spPr>
        <p:txBody>
          <a:bodyPr wrap="none" rtlCol="0">
            <a:spAutoFit/>
          </a:bodyPr>
          <a:lstStyle/>
          <a:p>
            <a:r>
              <a:rPr lang="en-US" sz="2800" b="1" dirty="0">
                <a:solidFill>
                  <a:srgbClr val="4472C4"/>
                </a:solidFill>
                <a:ea typeface="Times New Roman" panose="02020603050405020304" pitchFamily="18" charset="0"/>
              </a:rPr>
              <a:t>D</a:t>
            </a:r>
            <a:r>
              <a:rPr lang="en-US" sz="2800" b="1" dirty="0">
                <a:solidFill>
                  <a:srgbClr val="4472C4"/>
                </a:solidFill>
                <a:effectLst/>
                <a:ea typeface="Times New Roman" panose="02020603050405020304" pitchFamily="18" charset="0"/>
              </a:rPr>
              <a:t>iscerning of spirits</a:t>
            </a:r>
            <a:r>
              <a:rPr lang="en-US" sz="2800" dirty="0">
                <a:effectLst/>
              </a:rPr>
              <a:t> </a:t>
            </a:r>
            <a:endParaRPr lang="en-US" sz="2800" dirty="0"/>
          </a:p>
        </p:txBody>
      </p:sp>
      <p:sp>
        <p:nvSpPr>
          <p:cNvPr id="13" name="TextBox 12">
            <a:extLst>
              <a:ext uri="{FF2B5EF4-FFF2-40B4-BE49-F238E27FC236}">
                <a16:creationId xmlns:a16="http://schemas.microsoft.com/office/drawing/2014/main" id="{DE2A0787-ED1D-5401-7F0E-9C7BBE71023D}"/>
              </a:ext>
            </a:extLst>
          </p:cNvPr>
          <p:cNvSpPr txBox="1"/>
          <p:nvPr/>
        </p:nvSpPr>
        <p:spPr>
          <a:xfrm>
            <a:off x="521570" y="3222065"/>
            <a:ext cx="2649315" cy="523220"/>
          </a:xfrm>
          <a:prstGeom prst="rect">
            <a:avLst/>
          </a:prstGeom>
          <a:noFill/>
        </p:spPr>
        <p:txBody>
          <a:bodyPr wrap="none" rtlCol="0">
            <a:spAutoFit/>
          </a:bodyPr>
          <a:lstStyle/>
          <a:p>
            <a:r>
              <a:rPr lang="en-US" sz="2800" b="1" dirty="0">
                <a:solidFill>
                  <a:srgbClr val="4472C4"/>
                </a:solidFill>
                <a:latin typeface="Calibri" panose="020F0502020204030204" pitchFamily="34" charset="0"/>
                <a:ea typeface="Times New Roman" panose="02020603050405020304" pitchFamily="18" charset="0"/>
              </a:rPr>
              <a:t>W</a:t>
            </a:r>
            <a:r>
              <a:rPr lang="en-US" sz="2800" b="1" dirty="0">
                <a:solidFill>
                  <a:srgbClr val="4472C4"/>
                </a:solidFill>
                <a:effectLst/>
                <a:latin typeface="Calibri" panose="020F0502020204030204" pitchFamily="34" charset="0"/>
                <a:ea typeface="Times New Roman" panose="02020603050405020304" pitchFamily="18" charset="0"/>
              </a:rPr>
              <a:t>ord of wisdom</a:t>
            </a:r>
            <a:endParaRPr lang="en-US" sz="2800" dirty="0"/>
          </a:p>
        </p:txBody>
      </p:sp>
      <p:pic>
        <p:nvPicPr>
          <p:cNvPr id="26" name="Picture 25" descr="A picture containing bird&#10;&#10;Description automatically generated">
            <a:extLst>
              <a:ext uri="{FF2B5EF4-FFF2-40B4-BE49-F238E27FC236}">
                <a16:creationId xmlns:a16="http://schemas.microsoft.com/office/drawing/2014/main" id="{85FE4804-F1E5-FCF0-C05C-A9D7DF6F4B93}"/>
              </a:ext>
            </a:extLst>
          </p:cNvPr>
          <p:cNvPicPr>
            <a:picLocks noChangeAspect="1"/>
          </p:cNvPicPr>
          <p:nvPr/>
        </p:nvPicPr>
        <p:blipFill>
          <a:blip r:embed="rId2"/>
          <a:stretch>
            <a:fillRect/>
          </a:stretch>
        </p:blipFill>
        <p:spPr>
          <a:xfrm>
            <a:off x="5647578" y="2724927"/>
            <a:ext cx="4334622" cy="2039822"/>
          </a:xfrm>
          <a:prstGeom prst="rect">
            <a:avLst/>
          </a:prstGeom>
        </p:spPr>
      </p:pic>
    </p:spTree>
    <p:extLst>
      <p:ext uri="{BB962C8B-B14F-4D97-AF65-F5344CB8AC3E}">
        <p14:creationId xmlns:p14="http://schemas.microsoft.com/office/powerpoint/2010/main" val="2425224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DFC488-790A-B2E9-E297-313E2249B075}"/>
              </a:ext>
            </a:extLst>
          </p:cNvPr>
          <p:cNvSpPr>
            <a:spLocks noGrp="1"/>
          </p:cNvSpPr>
          <p:nvPr>
            <p:ph type="sldNum" sz="quarter" idx="12"/>
          </p:nvPr>
        </p:nvSpPr>
        <p:spPr>
          <a:xfrm>
            <a:off x="8610600" y="7159914"/>
            <a:ext cx="2743200" cy="365125"/>
          </a:xfrm>
        </p:spPr>
        <p:txBody>
          <a:bodyPr/>
          <a:lstStyle/>
          <a:p>
            <a:fld id="{C7B29766-80B8-DA4E-9862-AF46132ECEE6}" type="slidenum">
              <a:rPr lang="en-US" smtClean="0"/>
              <a:t>25</a:t>
            </a:fld>
            <a:endParaRPr lang="en-US" dirty="0"/>
          </a:p>
        </p:txBody>
      </p:sp>
      <p:sp>
        <p:nvSpPr>
          <p:cNvPr id="3" name="TextBox 2">
            <a:extLst>
              <a:ext uri="{FF2B5EF4-FFF2-40B4-BE49-F238E27FC236}">
                <a16:creationId xmlns:a16="http://schemas.microsoft.com/office/drawing/2014/main" id="{DFB7031D-2F5C-5028-36D5-2EDB474D24B1}"/>
              </a:ext>
            </a:extLst>
          </p:cNvPr>
          <p:cNvSpPr txBox="1"/>
          <p:nvPr/>
        </p:nvSpPr>
        <p:spPr>
          <a:xfrm>
            <a:off x="884826" y="1000365"/>
            <a:ext cx="9911688" cy="1107996"/>
          </a:xfrm>
          <a:prstGeom prst="rect">
            <a:avLst/>
          </a:prstGeom>
          <a:noFill/>
        </p:spPr>
        <p:txBody>
          <a:bodyPr wrap="none" rtlCol="0">
            <a:spAutoFit/>
          </a:bodyPr>
          <a:lstStyle/>
          <a:p>
            <a:r>
              <a:rPr lang="en-US" sz="4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9 S</a:t>
            </a:r>
            <a:r>
              <a:rPr lang="en-US" sz="4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upernatural Gifts of the Holy Spirit:</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DAA37009-D1BB-6DA9-459C-334D697BD145}"/>
              </a:ext>
            </a:extLst>
          </p:cNvPr>
          <p:cNvSpPr txBox="1"/>
          <p:nvPr/>
        </p:nvSpPr>
        <p:spPr>
          <a:xfrm>
            <a:off x="521570" y="2558921"/>
            <a:ext cx="2999988" cy="584775"/>
          </a:xfrm>
          <a:prstGeom prst="rect">
            <a:avLst/>
          </a:prstGeom>
          <a:noFill/>
        </p:spPr>
        <p:txBody>
          <a:bodyPr wrap="none" rtlCol="0">
            <a:spAutoFit/>
          </a:bodyPr>
          <a:lstStyle/>
          <a:p>
            <a:r>
              <a:rPr lang="en-US" sz="3200" b="1" dirty="0">
                <a:latin typeface="Calibri" panose="020F0502020204030204" pitchFamily="34" charset="0"/>
                <a:ea typeface="Times New Roman" panose="02020603050405020304" pitchFamily="18" charset="0"/>
              </a:rPr>
              <a:t>Revelation Gifts:</a:t>
            </a:r>
            <a:endParaRPr lang="en-US" sz="3200" dirty="0"/>
          </a:p>
        </p:txBody>
      </p:sp>
      <p:sp>
        <p:nvSpPr>
          <p:cNvPr id="5" name="TextBox 4">
            <a:extLst>
              <a:ext uri="{FF2B5EF4-FFF2-40B4-BE49-F238E27FC236}">
                <a16:creationId xmlns:a16="http://schemas.microsoft.com/office/drawing/2014/main" id="{515AC896-C237-6E45-1859-0F483A052586}"/>
              </a:ext>
            </a:extLst>
          </p:cNvPr>
          <p:cNvSpPr txBox="1"/>
          <p:nvPr/>
        </p:nvSpPr>
        <p:spPr>
          <a:xfrm>
            <a:off x="508892" y="3724346"/>
            <a:ext cx="3189784" cy="523220"/>
          </a:xfrm>
          <a:prstGeom prst="rect">
            <a:avLst/>
          </a:prstGeom>
          <a:noFill/>
        </p:spPr>
        <p:txBody>
          <a:bodyPr wrap="none" rtlCol="0">
            <a:spAutoFit/>
          </a:bodyPr>
          <a:lstStyle/>
          <a:p>
            <a:r>
              <a:rPr lang="en-US" sz="2800" b="1" dirty="0">
                <a:solidFill>
                  <a:srgbClr val="4472C4"/>
                </a:solidFill>
                <a:latin typeface="Calibri" panose="020F0502020204030204" pitchFamily="34" charset="0"/>
                <a:ea typeface="Times New Roman" panose="02020603050405020304" pitchFamily="18" charset="0"/>
              </a:rPr>
              <a:t>W</a:t>
            </a:r>
            <a:r>
              <a:rPr lang="en-US" sz="2800" b="1" dirty="0">
                <a:solidFill>
                  <a:srgbClr val="4472C4"/>
                </a:solidFill>
                <a:effectLst/>
                <a:latin typeface="Calibri" panose="020F0502020204030204" pitchFamily="34" charset="0"/>
                <a:ea typeface="Times New Roman" panose="02020603050405020304" pitchFamily="18" charset="0"/>
              </a:rPr>
              <a:t>ord of knowledge</a:t>
            </a:r>
            <a:r>
              <a:rPr lang="en-US" sz="2800" dirty="0">
                <a:solidFill>
                  <a:srgbClr val="4472C4"/>
                </a:solidFill>
                <a:effectLst/>
                <a:latin typeface="Calibri" panose="020F0502020204030204" pitchFamily="34" charset="0"/>
                <a:ea typeface="Times New Roman" panose="02020603050405020304" pitchFamily="18" charset="0"/>
              </a:rPr>
              <a:t> </a:t>
            </a:r>
            <a:endParaRPr lang="en-US" sz="2800" dirty="0"/>
          </a:p>
        </p:txBody>
      </p:sp>
      <p:sp>
        <p:nvSpPr>
          <p:cNvPr id="6" name="TextBox 5">
            <a:extLst>
              <a:ext uri="{FF2B5EF4-FFF2-40B4-BE49-F238E27FC236}">
                <a16:creationId xmlns:a16="http://schemas.microsoft.com/office/drawing/2014/main" id="{94EE9EC3-05F0-1A0E-3A32-2C29C6E08F9B}"/>
              </a:ext>
            </a:extLst>
          </p:cNvPr>
          <p:cNvSpPr txBox="1"/>
          <p:nvPr/>
        </p:nvSpPr>
        <p:spPr>
          <a:xfrm>
            <a:off x="4267365" y="3199982"/>
            <a:ext cx="1005212" cy="523220"/>
          </a:xfrm>
          <a:prstGeom prst="rect">
            <a:avLst/>
          </a:prstGeom>
          <a:noFill/>
        </p:spPr>
        <p:txBody>
          <a:bodyPr wrap="none" rtlCol="0">
            <a:spAutoFit/>
          </a:bodyPr>
          <a:lstStyle/>
          <a:p>
            <a:r>
              <a:rPr lang="en-US" sz="2800" b="1" dirty="0">
                <a:solidFill>
                  <a:srgbClr val="4472C4"/>
                </a:solidFill>
                <a:latin typeface="Calibri" panose="020F0502020204030204" pitchFamily="34" charset="0"/>
                <a:ea typeface="Times New Roman" panose="02020603050405020304" pitchFamily="18" charset="0"/>
              </a:rPr>
              <a:t>F</a:t>
            </a:r>
            <a:r>
              <a:rPr lang="en-US" sz="2800" b="1" dirty="0">
                <a:solidFill>
                  <a:srgbClr val="4472C4"/>
                </a:solidFill>
                <a:effectLst/>
                <a:latin typeface="Calibri" panose="020F0502020204030204" pitchFamily="34" charset="0"/>
                <a:ea typeface="Times New Roman" panose="02020603050405020304" pitchFamily="18" charset="0"/>
              </a:rPr>
              <a:t>aith </a:t>
            </a:r>
            <a:endParaRPr lang="en-US" sz="2800" dirty="0"/>
          </a:p>
        </p:txBody>
      </p:sp>
      <p:sp>
        <p:nvSpPr>
          <p:cNvPr id="7" name="TextBox 6">
            <a:extLst>
              <a:ext uri="{FF2B5EF4-FFF2-40B4-BE49-F238E27FC236}">
                <a16:creationId xmlns:a16="http://schemas.microsoft.com/office/drawing/2014/main" id="{4992D571-F460-132E-C00B-E0080AD2588B}"/>
              </a:ext>
            </a:extLst>
          </p:cNvPr>
          <p:cNvSpPr txBox="1"/>
          <p:nvPr/>
        </p:nvSpPr>
        <p:spPr>
          <a:xfrm>
            <a:off x="4222673" y="3704561"/>
            <a:ext cx="2667718" cy="523220"/>
          </a:xfrm>
          <a:prstGeom prst="rect">
            <a:avLst/>
          </a:prstGeom>
          <a:noFill/>
        </p:spPr>
        <p:txBody>
          <a:bodyPr wrap="none" rtlCol="0">
            <a:spAutoFit/>
          </a:bodyPr>
          <a:lstStyle/>
          <a:p>
            <a:r>
              <a:rPr lang="en-US" sz="2800" b="1" dirty="0">
                <a:solidFill>
                  <a:srgbClr val="4472C4"/>
                </a:solidFill>
                <a:latin typeface="Calibri" panose="020F0502020204030204" pitchFamily="34" charset="0"/>
                <a:ea typeface="Times New Roman" panose="02020603050405020304" pitchFamily="18" charset="0"/>
              </a:rPr>
              <a:t>G</a:t>
            </a:r>
            <a:r>
              <a:rPr lang="en-US" sz="2800" b="1" dirty="0">
                <a:solidFill>
                  <a:srgbClr val="4472C4"/>
                </a:solidFill>
                <a:effectLst/>
                <a:latin typeface="Calibri" panose="020F0502020204030204" pitchFamily="34" charset="0"/>
                <a:ea typeface="Times New Roman" panose="02020603050405020304" pitchFamily="18" charset="0"/>
              </a:rPr>
              <a:t>ifts of healings</a:t>
            </a:r>
            <a:r>
              <a:rPr lang="en-US" sz="2800" dirty="0">
                <a:solidFill>
                  <a:srgbClr val="4472C4"/>
                </a:solidFill>
                <a:effectLst/>
                <a:latin typeface="Calibri" panose="020F0502020204030204" pitchFamily="34" charset="0"/>
                <a:ea typeface="Times New Roman" panose="02020603050405020304" pitchFamily="18" charset="0"/>
              </a:rPr>
              <a:t> </a:t>
            </a:r>
            <a:endParaRPr lang="en-US" sz="2800" dirty="0"/>
          </a:p>
        </p:txBody>
      </p:sp>
      <p:sp>
        <p:nvSpPr>
          <p:cNvPr id="8" name="TextBox 7">
            <a:extLst>
              <a:ext uri="{FF2B5EF4-FFF2-40B4-BE49-F238E27FC236}">
                <a16:creationId xmlns:a16="http://schemas.microsoft.com/office/drawing/2014/main" id="{31C2EF29-F1E9-0870-3C0A-0BF5F8D55BA5}"/>
              </a:ext>
            </a:extLst>
          </p:cNvPr>
          <p:cNvSpPr txBox="1"/>
          <p:nvPr/>
        </p:nvSpPr>
        <p:spPr>
          <a:xfrm>
            <a:off x="4246383" y="4252819"/>
            <a:ext cx="3146611" cy="523220"/>
          </a:xfrm>
          <a:prstGeom prst="rect">
            <a:avLst/>
          </a:prstGeom>
          <a:noFill/>
        </p:spPr>
        <p:txBody>
          <a:bodyPr wrap="square" rtlCol="0">
            <a:spAutoFit/>
          </a:bodyPr>
          <a:lstStyle/>
          <a:p>
            <a:r>
              <a:rPr lang="en-US" sz="2800" b="1" dirty="0">
                <a:solidFill>
                  <a:srgbClr val="4472C4"/>
                </a:solidFill>
                <a:ea typeface="Times New Roman" panose="02020603050405020304" pitchFamily="18" charset="0"/>
              </a:rPr>
              <a:t>W</a:t>
            </a:r>
            <a:r>
              <a:rPr lang="en-US" sz="2800" b="1" dirty="0">
                <a:solidFill>
                  <a:srgbClr val="4472C4"/>
                </a:solidFill>
                <a:effectLst/>
                <a:ea typeface="Times New Roman" panose="02020603050405020304" pitchFamily="18" charset="0"/>
              </a:rPr>
              <a:t>orking of miracles</a:t>
            </a:r>
            <a:r>
              <a:rPr lang="en-US" sz="2800" dirty="0">
                <a:effectLst/>
              </a:rPr>
              <a:t> </a:t>
            </a:r>
            <a:endParaRPr lang="en-US" sz="2800" dirty="0"/>
          </a:p>
        </p:txBody>
      </p:sp>
      <p:sp>
        <p:nvSpPr>
          <p:cNvPr id="10" name="TextBox 9">
            <a:extLst>
              <a:ext uri="{FF2B5EF4-FFF2-40B4-BE49-F238E27FC236}">
                <a16:creationId xmlns:a16="http://schemas.microsoft.com/office/drawing/2014/main" id="{11963C1D-1344-EA19-C0C0-3350CA486F61}"/>
              </a:ext>
            </a:extLst>
          </p:cNvPr>
          <p:cNvSpPr txBox="1"/>
          <p:nvPr/>
        </p:nvSpPr>
        <p:spPr>
          <a:xfrm>
            <a:off x="508892" y="4241529"/>
            <a:ext cx="3203121" cy="523220"/>
          </a:xfrm>
          <a:prstGeom prst="rect">
            <a:avLst/>
          </a:prstGeom>
          <a:noFill/>
        </p:spPr>
        <p:txBody>
          <a:bodyPr wrap="none" rtlCol="0">
            <a:spAutoFit/>
          </a:bodyPr>
          <a:lstStyle/>
          <a:p>
            <a:r>
              <a:rPr lang="en-US" sz="2800" b="1" dirty="0">
                <a:solidFill>
                  <a:srgbClr val="4472C4"/>
                </a:solidFill>
                <a:ea typeface="Times New Roman" panose="02020603050405020304" pitchFamily="18" charset="0"/>
              </a:rPr>
              <a:t>D</a:t>
            </a:r>
            <a:r>
              <a:rPr lang="en-US" sz="2800" b="1" dirty="0">
                <a:solidFill>
                  <a:srgbClr val="4472C4"/>
                </a:solidFill>
                <a:effectLst/>
                <a:ea typeface="Times New Roman" panose="02020603050405020304" pitchFamily="18" charset="0"/>
              </a:rPr>
              <a:t>iscerning of spirits</a:t>
            </a:r>
            <a:r>
              <a:rPr lang="en-US" sz="2800" dirty="0">
                <a:effectLst/>
              </a:rPr>
              <a:t> </a:t>
            </a:r>
            <a:endParaRPr lang="en-US" sz="2800" dirty="0"/>
          </a:p>
        </p:txBody>
      </p:sp>
      <p:sp>
        <p:nvSpPr>
          <p:cNvPr id="13" name="TextBox 12">
            <a:extLst>
              <a:ext uri="{FF2B5EF4-FFF2-40B4-BE49-F238E27FC236}">
                <a16:creationId xmlns:a16="http://schemas.microsoft.com/office/drawing/2014/main" id="{DE2A0787-ED1D-5401-7F0E-9C7BBE71023D}"/>
              </a:ext>
            </a:extLst>
          </p:cNvPr>
          <p:cNvSpPr txBox="1"/>
          <p:nvPr/>
        </p:nvSpPr>
        <p:spPr>
          <a:xfrm>
            <a:off x="521570" y="3222065"/>
            <a:ext cx="2649315" cy="523220"/>
          </a:xfrm>
          <a:prstGeom prst="rect">
            <a:avLst/>
          </a:prstGeom>
          <a:noFill/>
        </p:spPr>
        <p:txBody>
          <a:bodyPr wrap="none" rtlCol="0">
            <a:spAutoFit/>
          </a:bodyPr>
          <a:lstStyle/>
          <a:p>
            <a:r>
              <a:rPr lang="en-US" sz="2800" b="1" dirty="0">
                <a:solidFill>
                  <a:srgbClr val="4472C4"/>
                </a:solidFill>
                <a:latin typeface="Calibri" panose="020F0502020204030204" pitchFamily="34" charset="0"/>
                <a:ea typeface="Times New Roman" panose="02020603050405020304" pitchFamily="18" charset="0"/>
              </a:rPr>
              <a:t>W</a:t>
            </a:r>
            <a:r>
              <a:rPr lang="en-US" sz="2800" b="1" dirty="0">
                <a:solidFill>
                  <a:srgbClr val="4472C4"/>
                </a:solidFill>
                <a:effectLst/>
                <a:latin typeface="Calibri" panose="020F0502020204030204" pitchFamily="34" charset="0"/>
                <a:ea typeface="Times New Roman" panose="02020603050405020304" pitchFamily="18" charset="0"/>
              </a:rPr>
              <a:t>ord of wisdom</a:t>
            </a:r>
            <a:endParaRPr lang="en-US" sz="2800" dirty="0"/>
          </a:p>
        </p:txBody>
      </p:sp>
      <p:sp>
        <p:nvSpPr>
          <p:cNvPr id="14" name="TextBox 13">
            <a:extLst>
              <a:ext uri="{FF2B5EF4-FFF2-40B4-BE49-F238E27FC236}">
                <a16:creationId xmlns:a16="http://schemas.microsoft.com/office/drawing/2014/main" id="{18CCE611-40D7-A0B5-4CCF-FE3D5DD31DF7}"/>
              </a:ext>
            </a:extLst>
          </p:cNvPr>
          <p:cNvSpPr txBox="1"/>
          <p:nvPr/>
        </p:nvSpPr>
        <p:spPr>
          <a:xfrm>
            <a:off x="4222673" y="2558920"/>
            <a:ext cx="2277162" cy="584775"/>
          </a:xfrm>
          <a:prstGeom prst="rect">
            <a:avLst/>
          </a:prstGeom>
          <a:noFill/>
        </p:spPr>
        <p:txBody>
          <a:bodyPr wrap="none" rtlCol="0">
            <a:spAutoFit/>
          </a:bodyPr>
          <a:lstStyle/>
          <a:p>
            <a:r>
              <a:rPr lang="en-US" sz="3200" b="1" dirty="0"/>
              <a:t>Power Gifts:</a:t>
            </a:r>
          </a:p>
        </p:txBody>
      </p:sp>
      <p:pic>
        <p:nvPicPr>
          <p:cNvPr id="9" name="Picture 8" descr="A picture containing bird&#10;&#10;Description automatically generated">
            <a:extLst>
              <a:ext uri="{FF2B5EF4-FFF2-40B4-BE49-F238E27FC236}">
                <a16:creationId xmlns:a16="http://schemas.microsoft.com/office/drawing/2014/main" id="{40EF4811-CC10-6A30-705E-172FF0371358}"/>
              </a:ext>
            </a:extLst>
          </p:cNvPr>
          <p:cNvPicPr>
            <a:picLocks noChangeAspect="1"/>
          </p:cNvPicPr>
          <p:nvPr/>
        </p:nvPicPr>
        <p:blipFill>
          <a:blip r:embed="rId2"/>
          <a:stretch>
            <a:fillRect/>
          </a:stretch>
        </p:blipFill>
        <p:spPr>
          <a:xfrm>
            <a:off x="7969328" y="2611390"/>
            <a:ext cx="3672910" cy="2138250"/>
          </a:xfrm>
          <a:prstGeom prst="rect">
            <a:avLst/>
          </a:prstGeom>
        </p:spPr>
      </p:pic>
    </p:spTree>
    <p:extLst>
      <p:ext uri="{BB962C8B-B14F-4D97-AF65-F5344CB8AC3E}">
        <p14:creationId xmlns:p14="http://schemas.microsoft.com/office/powerpoint/2010/main" val="1450616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DFC488-790A-B2E9-E297-313E2249B075}"/>
              </a:ext>
            </a:extLst>
          </p:cNvPr>
          <p:cNvSpPr>
            <a:spLocks noGrp="1"/>
          </p:cNvSpPr>
          <p:nvPr>
            <p:ph type="sldNum" sz="quarter" idx="12"/>
          </p:nvPr>
        </p:nvSpPr>
        <p:spPr>
          <a:xfrm>
            <a:off x="8610600" y="7159914"/>
            <a:ext cx="2743200" cy="365125"/>
          </a:xfrm>
        </p:spPr>
        <p:txBody>
          <a:bodyPr/>
          <a:lstStyle/>
          <a:p>
            <a:fld id="{C7B29766-80B8-DA4E-9862-AF46132ECEE6}" type="slidenum">
              <a:rPr lang="en-US" smtClean="0"/>
              <a:t>26</a:t>
            </a:fld>
            <a:endParaRPr lang="en-US" dirty="0"/>
          </a:p>
        </p:txBody>
      </p:sp>
      <p:sp>
        <p:nvSpPr>
          <p:cNvPr id="3" name="TextBox 2">
            <a:extLst>
              <a:ext uri="{FF2B5EF4-FFF2-40B4-BE49-F238E27FC236}">
                <a16:creationId xmlns:a16="http://schemas.microsoft.com/office/drawing/2014/main" id="{DFB7031D-2F5C-5028-36D5-2EDB474D24B1}"/>
              </a:ext>
            </a:extLst>
          </p:cNvPr>
          <p:cNvSpPr txBox="1"/>
          <p:nvPr/>
        </p:nvSpPr>
        <p:spPr>
          <a:xfrm>
            <a:off x="884826" y="1000365"/>
            <a:ext cx="9911688" cy="1107996"/>
          </a:xfrm>
          <a:prstGeom prst="rect">
            <a:avLst/>
          </a:prstGeom>
          <a:noFill/>
        </p:spPr>
        <p:txBody>
          <a:bodyPr wrap="none" rtlCol="0">
            <a:spAutoFit/>
          </a:bodyPr>
          <a:lstStyle/>
          <a:p>
            <a:r>
              <a:rPr lang="en-US" sz="4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9 S</a:t>
            </a:r>
            <a:r>
              <a:rPr lang="en-US" sz="4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upernatural Gifts of the Holy Spirit:</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DAA37009-D1BB-6DA9-459C-334D697BD145}"/>
              </a:ext>
            </a:extLst>
          </p:cNvPr>
          <p:cNvSpPr txBox="1"/>
          <p:nvPr/>
        </p:nvSpPr>
        <p:spPr>
          <a:xfrm>
            <a:off x="521570" y="2558921"/>
            <a:ext cx="2999988" cy="584775"/>
          </a:xfrm>
          <a:prstGeom prst="rect">
            <a:avLst/>
          </a:prstGeom>
          <a:noFill/>
        </p:spPr>
        <p:txBody>
          <a:bodyPr wrap="none" rtlCol="0">
            <a:spAutoFit/>
          </a:bodyPr>
          <a:lstStyle/>
          <a:p>
            <a:r>
              <a:rPr lang="en-US" sz="3200" b="1" dirty="0">
                <a:latin typeface="Calibri" panose="020F0502020204030204" pitchFamily="34" charset="0"/>
                <a:ea typeface="Times New Roman" panose="02020603050405020304" pitchFamily="18" charset="0"/>
              </a:rPr>
              <a:t>Revelation Gifts:</a:t>
            </a:r>
            <a:endParaRPr lang="en-US" sz="3200" dirty="0"/>
          </a:p>
        </p:txBody>
      </p:sp>
      <p:sp>
        <p:nvSpPr>
          <p:cNvPr id="5" name="TextBox 4">
            <a:extLst>
              <a:ext uri="{FF2B5EF4-FFF2-40B4-BE49-F238E27FC236}">
                <a16:creationId xmlns:a16="http://schemas.microsoft.com/office/drawing/2014/main" id="{515AC896-C237-6E45-1859-0F483A052586}"/>
              </a:ext>
            </a:extLst>
          </p:cNvPr>
          <p:cNvSpPr txBox="1"/>
          <p:nvPr/>
        </p:nvSpPr>
        <p:spPr>
          <a:xfrm>
            <a:off x="508892" y="3724346"/>
            <a:ext cx="3189784" cy="523220"/>
          </a:xfrm>
          <a:prstGeom prst="rect">
            <a:avLst/>
          </a:prstGeom>
          <a:noFill/>
        </p:spPr>
        <p:txBody>
          <a:bodyPr wrap="none" rtlCol="0">
            <a:spAutoFit/>
          </a:bodyPr>
          <a:lstStyle/>
          <a:p>
            <a:r>
              <a:rPr lang="en-US" sz="2800" b="1" dirty="0">
                <a:solidFill>
                  <a:srgbClr val="4472C4"/>
                </a:solidFill>
                <a:latin typeface="Calibri" panose="020F0502020204030204" pitchFamily="34" charset="0"/>
                <a:ea typeface="Times New Roman" panose="02020603050405020304" pitchFamily="18" charset="0"/>
              </a:rPr>
              <a:t>W</a:t>
            </a:r>
            <a:r>
              <a:rPr lang="en-US" sz="2800" b="1" dirty="0">
                <a:solidFill>
                  <a:srgbClr val="4472C4"/>
                </a:solidFill>
                <a:effectLst/>
                <a:latin typeface="Calibri" panose="020F0502020204030204" pitchFamily="34" charset="0"/>
                <a:ea typeface="Times New Roman" panose="02020603050405020304" pitchFamily="18" charset="0"/>
              </a:rPr>
              <a:t>ord of knowledge</a:t>
            </a:r>
            <a:r>
              <a:rPr lang="en-US" sz="2800" dirty="0">
                <a:solidFill>
                  <a:srgbClr val="4472C4"/>
                </a:solidFill>
                <a:effectLst/>
                <a:latin typeface="Calibri" panose="020F0502020204030204" pitchFamily="34" charset="0"/>
                <a:ea typeface="Times New Roman" panose="02020603050405020304" pitchFamily="18" charset="0"/>
              </a:rPr>
              <a:t> </a:t>
            </a:r>
            <a:endParaRPr lang="en-US" sz="2800" dirty="0"/>
          </a:p>
        </p:txBody>
      </p:sp>
      <p:sp>
        <p:nvSpPr>
          <p:cNvPr id="6" name="TextBox 5">
            <a:extLst>
              <a:ext uri="{FF2B5EF4-FFF2-40B4-BE49-F238E27FC236}">
                <a16:creationId xmlns:a16="http://schemas.microsoft.com/office/drawing/2014/main" id="{94EE9EC3-05F0-1A0E-3A32-2C29C6E08F9B}"/>
              </a:ext>
            </a:extLst>
          </p:cNvPr>
          <p:cNvSpPr txBox="1"/>
          <p:nvPr/>
        </p:nvSpPr>
        <p:spPr>
          <a:xfrm>
            <a:off x="4283837" y="3222065"/>
            <a:ext cx="1005212" cy="523220"/>
          </a:xfrm>
          <a:prstGeom prst="rect">
            <a:avLst/>
          </a:prstGeom>
          <a:noFill/>
        </p:spPr>
        <p:txBody>
          <a:bodyPr wrap="none" rtlCol="0">
            <a:spAutoFit/>
          </a:bodyPr>
          <a:lstStyle/>
          <a:p>
            <a:r>
              <a:rPr lang="en-US" sz="2800" b="1" dirty="0">
                <a:solidFill>
                  <a:srgbClr val="4472C4"/>
                </a:solidFill>
                <a:latin typeface="Calibri" panose="020F0502020204030204" pitchFamily="34" charset="0"/>
                <a:ea typeface="Times New Roman" panose="02020603050405020304" pitchFamily="18" charset="0"/>
              </a:rPr>
              <a:t>F</a:t>
            </a:r>
            <a:r>
              <a:rPr lang="en-US" sz="2800" b="1" dirty="0">
                <a:solidFill>
                  <a:srgbClr val="4472C4"/>
                </a:solidFill>
                <a:effectLst/>
                <a:latin typeface="Calibri" panose="020F0502020204030204" pitchFamily="34" charset="0"/>
                <a:ea typeface="Times New Roman" panose="02020603050405020304" pitchFamily="18" charset="0"/>
              </a:rPr>
              <a:t>aith </a:t>
            </a:r>
            <a:endParaRPr lang="en-US" sz="2800" dirty="0"/>
          </a:p>
        </p:txBody>
      </p:sp>
      <p:sp>
        <p:nvSpPr>
          <p:cNvPr id="7" name="TextBox 6">
            <a:extLst>
              <a:ext uri="{FF2B5EF4-FFF2-40B4-BE49-F238E27FC236}">
                <a16:creationId xmlns:a16="http://schemas.microsoft.com/office/drawing/2014/main" id="{4992D571-F460-132E-C00B-E0080AD2588B}"/>
              </a:ext>
            </a:extLst>
          </p:cNvPr>
          <p:cNvSpPr txBox="1"/>
          <p:nvPr/>
        </p:nvSpPr>
        <p:spPr>
          <a:xfrm>
            <a:off x="4267365" y="3735960"/>
            <a:ext cx="2667718" cy="523220"/>
          </a:xfrm>
          <a:prstGeom prst="rect">
            <a:avLst/>
          </a:prstGeom>
          <a:noFill/>
        </p:spPr>
        <p:txBody>
          <a:bodyPr wrap="none" rtlCol="0">
            <a:spAutoFit/>
          </a:bodyPr>
          <a:lstStyle/>
          <a:p>
            <a:r>
              <a:rPr lang="en-US" sz="2800" b="1" dirty="0">
                <a:solidFill>
                  <a:srgbClr val="4472C4"/>
                </a:solidFill>
                <a:latin typeface="Calibri" panose="020F0502020204030204" pitchFamily="34" charset="0"/>
                <a:ea typeface="Times New Roman" panose="02020603050405020304" pitchFamily="18" charset="0"/>
              </a:rPr>
              <a:t>G</a:t>
            </a:r>
            <a:r>
              <a:rPr lang="en-US" sz="2800" b="1" dirty="0">
                <a:solidFill>
                  <a:srgbClr val="4472C4"/>
                </a:solidFill>
                <a:effectLst/>
                <a:latin typeface="Calibri" panose="020F0502020204030204" pitchFamily="34" charset="0"/>
                <a:ea typeface="Times New Roman" panose="02020603050405020304" pitchFamily="18" charset="0"/>
              </a:rPr>
              <a:t>ifts of healings</a:t>
            </a:r>
            <a:r>
              <a:rPr lang="en-US" sz="2800" dirty="0">
                <a:solidFill>
                  <a:srgbClr val="4472C4"/>
                </a:solidFill>
                <a:effectLst/>
                <a:latin typeface="Calibri" panose="020F0502020204030204" pitchFamily="34" charset="0"/>
                <a:ea typeface="Times New Roman" panose="02020603050405020304" pitchFamily="18" charset="0"/>
              </a:rPr>
              <a:t> </a:t>
            </a:r>
            <a:endParaRPr lang="en-US" sz="2800" dirty="0"/>
          </a:p>
        </p:txBody>
      </p:sp>
      <p:sp>
        <p:nvSpPr>
          <p:cNvPr id="8" name="TextBox 7">
            <a:extLst>
              <a:ext uri="{FF2B5EF4-FFF2-40B4-BE49-F238E27FC236}">
                <a16:creationId xmlns:a16="http://schemas.microsoft.com/office/drawing/2014/main" id="{31C2EF29-F1E9-0870-3C0A-0BF5F8D55BA5}"/>
              </a:ext>
            </a:extLst>
          </p:cNvPr>
          <p:cNvSpPr txBox="1"/>
          <p:nvPr/>
        </p:nvSpPr>
        <p:spPr>
          <a:xfrm>
            <a:off x="4267365" y="4249854"/>
            <a:ext cx="3146611" cy="523220"/>
          </a:xfrm>
          <a:prstGeom prst="rect">
            <a:avLst/>
          </a:prstGeom>
          <a:noFill/>
        </p:spPr>
        <p:txBody>
          <a:bodyPr wrap="square" rtlCol="0">
            <a:spAutoFit/>
          </a:bodyPr>
          <a:lstStyle/>
          <a:p>
            <a:r>
              <a:rPr lang="en-US" sz="2800" b="1" dirty="0">
                <a:solidFill>
                  <a:srgbClr val="4472C4"/>
                </a:solidFill>
                <a:ea typeface="Times New Roman" panose="02020603050405020304" pitchFamily="18" charset="0"/>
              </a:rPr>
              <a:t>W</a:t>
            </a:r>
            <a:r>
              <a:rPr lang="en-US" sz="2800" b="1" dirty="0">
                <a:solidFill>
                  <a:srgbClr val="4472C4"/>
                </a:solidFill>
                <a:effectLst/>
                <a:ea typeface="Times New Roman" panose="02020603050405020304" pitchFamily="18" charset="0"/>
              </a:rPr>
              <a:t>orking of miracles</a:t>
            </a:r>
            <a:r>
              <a:rPr lang="en-US" sz="2800" dirty="0">
                <a:effectLst/>
              </a:rPr>
              <a:t> </a:t>
            </a:r>
            <a:endParaRPr lang="en-US" sz="2800" dirty="0"/>
          </a:p>
        </p:txBody>
      </p:sp>
      <p:sp>
        <p:nvSpPr>
          <p:cNvPr id="9" name="TextBox 8">
            <a:extLst>
              <a:ext uri="{FF2B5EF4-FFF2-40B4-BE49-F238E27FC236}">
                <a16:creationId xmlns:a16="http://schemas.microsoft.com/office/drawing/2014/main" id="{D9FC934E-DD9E-6C6B-D93E-CD2AA42F8E19}"/>
              </a:ext>
            </a:extLst>
          </p:cNvPr>
          <p:cNvSpPr txBox="1"/>
          <p:nvPr/>
        </p:nvSpPr>
        <p:spPr>
          <a:xfrm>
            <a:off x="7620024" y="3222065"/>
            <a:ext cx="1631024" cy="523220"/>
          </a:xfrm>
          <a:prstGeom prst="rect">
            <a:avLst/>
          </a:prstGeom>
          <a:noFill/>
        </p:spPr>
        <p:txBody>
          <a:bodyPr wrap="none" rtlCol="0">
            <a:spAutoFit/>
          </a:bodyPr>
          <a:lstStyle/>
          <a:p>
            <a:r>
              <a:rPr lang="en-US" sz="2800" b="1" dirty="0">
                <a:solidFill>
                  <a:srgbClr val="4472C4"/>
                </a:solidFill>
                <a:latin typeface="Calibri" panose="020F0502020204030204" pitchFamily="34" charset="0"/>
                <a:ea typeface="Times New Roman" panose="02020603050405020304" pitchFamily="18" charset="0"/>
              </a:rPr>
              <a:t>P</a:t>
            </a:r>
            <a:r>
              <a:rPr lang="en-US" sz="2800" b="1" dirty="0">
                <a:solidFill>
                  <a:srgbClr val="4472C4"/>
                </a:solidFill>
                <a:effectLst/>
                <a:latin typeface="Calibri" panose="020F0502020204030204" pitchFamily="34" charset="0"/>
                <a:ea typeface="Times New Roman" panose="02020603050405020304" pitchFamily="18" charset="0"/>
              </a:rPr>
              <a:t>rophecy</a:t>
            </a:r>
            <a:r>
              <a:rPr lang="en-US" dirty="0">
                <a:effectLst/>
              </a:rPr>
              <a:t> </a:t>
            </a:r>
            <a:endParaRPr lang="en-US" dirty="0"/>
          </a:p>
        </p:txBody>
      </p:sp>
      <p:sp>
        <p:nvSpPr>
          <p:cNvPr id="10" name="TextBox 9">
            <a:extLst>
              <a:ext uri="{FF2B5EF4-FFF2-40B4-BE49-F238E27FC236}">
                <a16:creationId xmlns:a16="http://schemas.microsoft.com/office/drawing/2014/main" id="{11963C1D-1344-EA19-C0C0-3350CA486F61}"/>
              </a:ext>
            </a:extLst>
          </p:cNvPr>
          <p:cNvSpPr txBox="1"/>
          <p:nvPr/>
        </p:nvSpPr>
        <p:spPr>
          <a:xfrm>
            <a:off x="508892" y="4241529"/>
            <a:ext cx="3203121" cy="523220"/>
          </a:xfrm>
          <a:prstGeom prst="rect">
            <a:avLst/>
          </a:prstGeom>
          <a:noFill/>
        </p:spPr>
        <p:txBody>
          <a:bodyPr wrap="none" rtlCol="0">
            <a:spAutoFit/>
          </a:bodyPr>
          <a:lstStyle/>
          <a:p>
            <a:r>
              <a:rPr lang="en-US" sz="2800" b="1" dirty="0">
                <a:solidFill>
                  <a:srgbClr val="4472C4"/>
                </a:solidFill>
                <a:ea typeface="Times New Roman" panose="02020603050405020304" pitchFamily="18" charset="0"/>
              </a:rPr>
              <a:t>D</a:t>
            </a:r>
            <a:r>
              <a:rPr lang="en-US" sz="2800" b="1" dirty="0">
                <a:solidFill>
                  <a:srgbClr val="4472C4"/>
                </a:solidFill>
                <a:effectLst/>
                <a:ea typeface="Times New Roman" panose="02020603050405020304" pitchFamily="18" charset="0"/>
              </a:rPr>
              <a:t>iscerning of spirits</a:t>
            </a:r>
            <a:r>
              <a:rPr lang="en-US" sz="2800" dirty="0">
                <a:effectLst/>
              </a:rPr>
              <a:t> </a:t>
            </a:r>
            <a:endParaRPr lang="en-US" sz="2800" dirty="0"/>
          </a:p>
        </p:txBody>
      </p:sp>
      <p:sp>
        <p:nvSpPr>
          <p:cNvPr id="11" name="TextBox 10">
            <a:extLst>
              <a:ext uri="{FF2B5EF4-FFF2-40B4-BE49-F238E27FC236}">
                <a16:creationId xmlns:a16="http://schemas.microsoft.com/office/drawing/2014/main" id="{D4DF9CEF-A8B0-BF53-C467-4BD8C7049319}"/>
              </a:ext>
            </a:extLst>
          </p:cNvPr>
          <p:cNvSpPr txBox="1"/>
          <p:nvPr/>
        </p:nvSpPr>
        <p:spPr>
          <a:xfrm>
            <a:off x="7605014" y="3713795"/>
            <a:ext cx="4134915" cy="523220"/>
          </a:xfrm>
          <a:prstGeom prst="rect">
            <a:avLst/>
          </a:prstGeom>
          <a:noFill/>
        </p:spPr>
        <p:txBody>
          <a:bodyPr wrap="none" rtlCol="0">
            <a:spAutoFit/>
          </a:bodyPr>
          <a:lstStyle/>
          <a:p>
            <a:r>
              <a:rPr lang="en-US" sz="2800" b="1" dirty="0">
                <a:solidFill>
                  <a:srgbClr val="4472C4"/>
                </a:solidFill>
                <a:latin typeface="Calibri" panose="020F0502020204030204" pitchFamily="34" charset="0"/>
                <a:ea typeface="Times New Roman" panose="02020603050405020304" pitchFamily="18" charset="0"/>
              </a:rPr>
              <a:t>D</a:t>
            </a:r>
            <a:r>
              <a:rPr lang="en-US" sz="2800" b="1" dirty="0">
                <a:solidFill>
                  <a:srgbClr val="4472C4"/>
                </a:solidFill>
                <a:effectLst/>
                <a:latin typeface="Calibri" panose="020F0502020204030204" pitchFamily="34" charset="0"/>
                <a:ea typeface="Times New Roman" panose="02020603050405020304" pitchFamily="18" charset="0"/>
              </a:rPr>
              <a:t>ifferent kinds of tongues</a:t>
            </a:r>
            <a:r>
              <a:rPr lang="en-US" sz="2800" dirty="0">
                <a:effectLst/>
              </a:rPr>
              <a:t> </a:t>
            </a:r>
            <a:endParaRPr lang="en-US" sz="2800" dirty="0"/>
          </a:p>
        </p:txBody>
      </p:sp>
      <p:sp>
        <p:nvSpPr>
          <p:cNvPr id="12" name="TextBox 11">
            <a:extLst>
              <a:ext uri="{FF2B5EF4-FFF2-40B4-BE49-F238E27FC236}">
                <a16:creationId xmlns:a16="http://schemas.microsoft.com/office/drawing/2014/main" id="{FA790B7D-4117-A058-D866-F0346BA6C101}"/>
              </a:ext>
            </a:extLst>
          </p:cNvPr>
          <p:cNvSpPr txBox="1"/>
          <p:nvPr/>
        </p:nvSpPr>
        <p:spPr>
          <a:xfrm>
            <a:off x="7605014" y="4249854"/>
            <a:ext cx="4032964" cy="523220"/>
          </a:xfrm>
          <a:prstGeom prst="rect">
            <a:avLst/>
          </a:prstGeom>
          <a:noFill/>
        </p:spPr>
        <p:txBody>
          <a:bodyPr wrap="none" rtlCol="0">
            <a:spAutoFit/>
          </a:bodyPr>
          <a:lstStyle/>
          <a:p>
            <a:r>
              <a:rPr lang="en-US" sz="2800" b="1" dirty="0">
                <a:solidFill>
                  <a:srgbClr val="4472C4"/>
                </a:solidFill>
                <a:latin typeface="Calibri" panose="020F0502020204030204" pitchFamily="34" charset="0"/>
                <a:ea typeface="Times New Roman" panose="02020603050405020304" pitchFamily="18" charset="0"/>
              </a:rPr>
              <a:t>I</a:t>
            </a:r>
            <a:r>
              <a:rPr lang="en-US" sz="2800" b="1" dirty="0">
                <a:solidFill>
                  <a:srgbClr val="4472C4"/>
                </a:solidFill>
                <a:effectLst/>
                <a:latin typeface="Calibri" panose="020F0502020204030204" pitchFamily="34" charset="0"/>
                <a:ea typeface="Times New Roman" panose="02020603050405020304" pitchFamily="18" charset="0"/>
              </a:rPr>
              <a:t>nterpretation of tongues</a:t>
            </a:r>
            <a:r>
              <a:rPr lang="en-US" sz="2800" dirty="0">
                <a:effectLst/>
              </a:rPr>
              <a:t> </a:t>
            </a:r>
            <a:endParaRPr lang="en-US" sz="2800" dirty="0"/>
          </a:p>
        </p:txBody>
      </p:sp>
      <p:sp>
        <p:nvSpPr>
          <p:cNvPr id="13" name="TextBox 12">
            <a:extLst>
              <a:ext uri="{FF2B5EF4-FFF2-40B4-BE49-F238E27FC236}">
                <a16:creationId xmlns:a16="http://schemas.microsoft.com/office/drawing/2014/main" id="{DE2A0787-ED1D-5401-7F0E-9C7BBE71023D}"/>
              </a:ext>
            </a:extLst>
          </p:cNvPr>
          <p:cNvSpPr txBox="1"/>
          <p:nvPr/>
        </p:nvSpPr>
        <p:spPr>
          <a:xfrm>
            <a:off x="521570" y="3222065"/>
            <a:ext cx="2649315" cy="523220"/>
          </a:xfrm>
          <a:prstGeom prst="rect">
            <a:avLst/>
          </a:prstGeom>
          <a:noFill/>
        </p:spPr>
        <p:txBody>
          <a:bodyPr wrap="none" rtlCol="0">
            <a:spAutoFit/>
          </a:bodyPr>
          <a:lstStyle/>
          <a:p>
            <a:r>
              <a:rPr lang="en-US" sz="2800" b="1" dirty="0">
                <a:solidFill>
                  <a:srgbClr val="4472C4"/>
                </a:solidFill>
                <a:latin typeface="Calibri" panose="020F0502020204030204" pitchFamily="34" charset="0"/>
                <a:ea typeface="Times New Roman" panose="02020603050405020304" pitchFamily="18" charset="0"/>
              </a:rPr>
              <a:t>W</a:t>
            </a:r>
            <a:r>
              <a:rPr lang="en-US" sz="2800" b="1" dirty="0">
                <a:solidFill>
                  <a:srgbClr val="4472C4"/>
                </a:solidFill>
                <a:effectLst/>
                <a:latin typeface="Calibri" panose="020F0502020204030204" pitchFamily="34" charset="0"/>
                <a:ea typeface="Times New Roman" panose="02020603050405020304" pitchFamily="18" charset="0"/>
              </a:rPr>
              <a:t>ord of wisdom</a:t>
            </a:r>
            <a:endParaRPr lang="en-US" sz="2800" dirty="0"/>
          </a:p>
        </p:txBody>
      </p:sp>
      <p:sp>
        <p:nvSpPr>
          <p:cNvPr id="14" name="TextBox 13">
            <a:extLst>
              <a:ext uri="{FF2B5EF4-FFF2-40B4-BE49-F238E27FC236}">
                <a16:creationId xmlns:a16="http://schemas.microsoft.com/office/drawing/2014/main" id="{18CCE611-40D7-A0B5-4CCF-FE3D5DD31DF7}"/>
              </a:ext>
            </a:extLst>
          </p:cNvPr>
          <p:cNvSpPr txBox="1"/>
          <p:nvPr/>
        </p:nvSpPr>
        <p:spPr>
          <a:xfrm>
            <a:off x="4267365" y="2558920"/>
            <a:ext cx="2277162" cy="584775"/>
          </a:xfrm>
          <a:prstGeom prst="rect">
            <a:avLst/>
          </a:prstGeom>
          <a:noFill/>
        </p:spPr>
        <p:txBody>
          <a:bodyPr wrap="none" rtlCol="0">
            <a:spAutoFit/>
          </a:bodyPr>
          <a:lstStyle/>
          <a:p>
            <a:r>
              <a:rPr lang="en-US" sz="3200" b="1" dirty="0"/>
              <a:t>Power Gifts:</a:t>
            </a:r>
          </a:p>
        </p:txBody>
      </p:sp>
      <p:sp>
        <p:nvSpPr>
          <p:cNvPr id="15" name="TextBox 14">
            <a:extLst>
              <a:ext uri="{FF2B5EF4-FFF2-40B4-BE49-F238E27FC236}">
                <a16:creationId xmlns:a16="http://schemas.microsoft.com/office/drawing/2014/main" id="{C3F17027-EE5F-369F-B9DF-2E514C388D4B}"/>
              </a:ext>
            </a:extLst>
          </p:cNvPr>
          <p:cNvSpPr txBox="1"/>
          <p:nvPr/>
        </p:nvSpPr>
        <p:spPr>
          <a:xfrm>
            <a:off x="7290334" y="2558919"/>
            <a:ext cx="4472058" cy="584775"/>
          </a:xfrm>
          <a:prstGeom prst="rect">
            <a:avLst/>
          </a:prstGeom>
          <a:noFill/>
        </p:spPr>
        <p:txBody>
          <a:bodyPr wrap="none" rtlCol="0">
            <a:spAutoFit/>
          </a:bodyPr>
          <a:lstStyle/>
          <a:p>
            <a:r>
              <a:rPr lang="en-US" sz="3200" b="1" dirty="0"/>
              <a:t>   Vocal or Speaking Gifts:</a:t>
            </a:r>
          </a:p>
        </p:txBody>
      </p:sp>
    </p:spTree>
    <p:extLst>
      <p:ext uri="{BB962C8B-B14F-4D97-AF65-F5344CB8AC3E}">
        <p14:creationId xmlns:p14="http://schemas.microsoft.com/office/powerpoint/2010/main" val="652707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83F5693F-9998-6EC7-DEE5-AA15E6A84273}"/>
              </a:ext>
            </a:extLst>
          </p:cNvPr>
          <p:cNvPicPr>
            <a:picLocks noChangeAspect="1"/>
          </p:cNvPicPr>
          <p:nvPr/>
        </p:nvPicPr>
        <p:blipFill>
          <a:blip r:embed="rId2"/>
          <a:stretch>
            <a:fillRect/>
          </a:stretch>
        </p:blipFill>
        <p:spPr>
          <a:xfrm>
            <a:off x="681955" y="1027035"/>
            <a:ext cx="10905066" cy="3871298"/>
          </a:xfrm>
          <a:prstGeom prst="rect">
            <a:avLst/>
          </a:prstGeom>
        </p:spPr>
      </p:pic>
      <p:sp>
        <p:nvSpPr>
          <p:cNvPr id="2" name="Slide Number Placeholder 1">
            <a:extLst>
              <a:ext uri="{FF2B5EF4-FFF2-40B4-BE49-F238E27FC236}">
                <a16:creationId xmlns:a16="http://schemas.microsoft.com/office/drawing/2014/main" id="{6909CFAB-5800-5822-72D2-04900C67E0C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C7B29766-80B8-DA4E-9862-AF46132ECEE6}" type="slidenum">
              <a:rPr lang="en-US" smtClean="0"/>
              <a:pPr>
                <a:spcAft>
                  <a:spcPts val="600"/>
                </a:spcAft>
              </a:pPr>
              <a:t>27</a:t>
            </a:fld>
            <a:endParaRPr lang="en-US" dirty="0"/>
          </a:p>
        </p:txBody>
      </p:sp>
      <p:pic>
        <p:nvPicPr>
          <p:cNvPr id="6" name="Picture 5">
            <a:extLst>
              <a:ext uri="{FF2B5EF4-FFF2-40B4-BE49-F238E27FC236}">
                <a16:creationId xmlns:a16="http://schemas.microsoft.com/office/drawing/2014/main" id="{E3504D17-CD1C-614B-CFF0-6E4BBEEB4F50}"/>
              </a:ext>
            </a:extLst>
          </p:cNvPr>
          <p:cNvPicPr>
            <a:picLocks noChangeAspect="1"/>
          </p:cNvPicPr>
          <p:nvPr/>
        </p:nvPicPr>
        <p:blipFill>
          <a:blip r:embed="rId3"/>
          <a:stretch>
            <a:fillRect/>
          </a:stretch>
        </p:blipFill>
        <p:spPr>
          <a:xfrm>
            <a:off x="643467" y="366863"/>
            <a:ext cx="10905066" cy="660170"/>
          </a:xfrm>
          <a:prstGeom prst="rect">
            <a:avLst/>
          </a:prstGeom>
        </p:spPr>
      </p:pic>
      <p:pic>
        <p:nvPicPr>
          <p:cNvPr id="7" name="Picture 6">
            <a:extLst>
              <a:ext uri="{FF2B5EF4-FFF2-40B4-BE49-F238E27FC236}">
                <a16:creationId xmlns:a16="http://schemas.microsoft.com/office/drawing/2014/main" id="{948C67EF-9CC6-619A-A6DF-32CDD5163482}"/>
              </a:ext>
            </a:extLst>
          </p:cNvPr>
          <p:cNvPicPr>
            <a:picLocks noChangeAspect="1"/>
          </p:cNvPicPr>
          <p:nvPr/>
        </p:nvPicPr>
        <p:blipFill>
          <a:blip r:embed="rId3"/>
          <a:stretch>
            <a:fillRect/>
          </a:stretch>
        </p:blipFill>
        <p:spPr>
          <a:xfrm>
            <a:off x="578049" y="4898334"/>
            <a:ext cx="10905066" cy="1640578"/>
          </a:xfrm>
          <a:prstGeom prst="rect">
            <a:avLst/>
          </a:prstGeom>
        </p:spPr>
      </p:pic>
      <p:pic>
        <p:nvPicPr>
          <p:cNvPr id="8" name="Picture 7">
            <a:extLst>
              <a:ext uri="{FF2B5EF4-FFF2-40B4-BE49-F238E27FC236}">
                <a16:creationId xmlns:a16="http://schemas.microsoft.com/office/drawing/2014/main" id="{95A81779-9415-972F-9136-A9D1BDFB8BA5}"/>
              </a:ext>
            </a:extLst>
          </p:cNvPr>
          <p:cNvPicPr>
            <a:picLocks noChangeAspect="1"/>
          </p:cNvPicPr>
          <p:nvPr/>
        </p:nvPicPr>
        <p:blipFill>
          <a:blip r:embed="rId3"/>
          <a:stretch>
            <a:fillRect/>
          </a:stretch>
        </p:blipFill>
        <p:spPr>
          <a:xfrm rot="16200000">
            <a:off x="-2306703" y="3151548"/>
            <a:ext cx="6172048" cy="602673"/>
          </a:xfrm>
          <a:prstGeom prst="rect">
            <a:avLst/>
          </a:prstGeom>
        </p:spPr>
      </p:pic>
      <p:pic>
        <p:nvPicPr>
          <p:cNvPr id="10" name="Picture 9">
            <a:extLst>
              <a:ext uri="{FF2B5EF4-FFF2-40B4-BE49-F238E27FC236}">
                <a16:creationId xmlns:a16="http://schemas.microsoft.com/office/drawing/2014/main" id="{71400EA5-9875-2442-C398-F7E12D658A3F}"/>
              </a:ext>
            </a:extLst>
          </p:cNvPr>
          <p:cNvPicPr>
            <a:picLocks noChangeAspect="1"/>
          </p:cNvPicPr>
          <p:nvPr/>
        </p:nvPicPr>
        <p:blipFill>
          <a:blip r:embed="rId3"/>
          <a:stretch>
            <a:fillRect/>
          </a:stretch>
        </p:blipFill>
        <p:spPr>
          <a:xfrm rot="16200000">
            <a:off x="8365141" y="3151548"/>
            <a:ext cx="6172051" cy="602673"/>
          </a:xfrm>
          <a:prstGeom prst="rect">
            <a:avLst/>
          </a:prstGeom>
        </p:spPr>
      </p:pic>
      <p:sp>
        <p:nvSpPr>
          <p:cNvPr id="11" name="TextBox 10">
            <a:extLst>
              <a:ext uri="{FF2B5EF4-FFF2-40B4-BE49-F238E27FC236}">
                <a16:creationId xmlns:a16="http://schemas.microsoft.com/office/drawing/2014/main" id="{EE57F025-CFAB-622A-FC29-F749DC39124D}"/>
              </a:ext>
            </a:extLst>
          </p:cNvPr>
          <p:cNvSpPr txBox="1"/>
          <p:nvPr/>
        </p:nvSpPr>
        <p:spPr>
          <a:xfrm>
            <a:off x="778933" y="5243097"/>
            <a:ext cx="10634133" cy="1046440"/>
          </a:xfrm>
          <a:prstGeom prst="rect">
            <a:avLst/>
          </a:prstGeom>
          <a:noFill/>
        </p:spPr>
        <p:txBody>
          <a:bodyPr wrap="square" rtlCol="0">
            <a:spAutoFit/>
          </a:bodyPr>
          <a:lstStyle/>
          <a:p>
            <a:r>
              <a:rPr lang="en-US" sz="2200" b="1" u="none" strike="noStrike" dirty="0">
                <a:solidFill>
                  <a:schemeClr val="bg1"/>
                </a:solidFill>
                <a:effectLst/>
              </a:rPr>
              <a:t>“Therefore, brethren, seek out from among you seven men of good reputation, full of the</a:t>
            </a:r>
          </a:p>
          <a:p>
            <a:r>
              <a:rPr lang="en-US" sz="2200" b="1" u="none" strike="noStrike" dirty="0">
                <a:solidFill>
                  <a:schemeClr val="bg1"/>
                </a:solidFill>
                <a:effectLst/>
              </a:rPr>
              <a:t>  Holy Spirit and wisdom, whom we may appoint over this business.” </a:t>
            </a:r>
            <a:r>
              <a:rPr lang="en-US" sz="2200" b="1" dirty="0">
                <a:solidFill>
                  <a:schemeClr val="bg1"/>
                </a:solidFill>
              </a:rPr>
              <a:t>                       </a:t>
            </a:r>
            <a:r>
              <a:rPr lang="en-US" sz="2200" b="1" u="none" strike="noStrike" dirty="0">
                <a:solidFill>
                  <a:schemeClr val="bg1"/>
                </a:solidFill>
                <a:effectLst/>
              </a:rPr>
              <a:t>Acts 6:3</a:t>
            </a:r>
          </a:p>
          <a:p>
            <a:endParaRPr lang="en-US" dirty="0"/>
          </a:p>
        </p:txBody>
      </p:sp>
      <p:pic>
        <p:nvPicPr>
          <p:cNvPr id="3" name="Picture 2" descr="A close up of a fire&#10;&#10;Description automatically generated with medium confidence">
            <a:extLst>
              <a:ext uri="{FF2B5EF4-FFF2-40B4-BE49-F238E27FC236}">
                <a16:creationId xmlns:a16="http://schemas.microsoft.com/office/drawing/2014/main" id="{3BEC6B65-71CD-4490-F2D4-934FB1A31E76}"/>
              </a:ext>
            </a:extLst>
          </p:cNvPr>
          <p:cNvPicPr>
            <a:picLocks noChangeAspect="1"/>
          </p:cNvPicPr>
          <p:nvPr/>
        </p:nvPicPr>
        <p:blipFill>
          <a:blip r:embed="rId4"/>
          <a:stretch>
            <a:fillRect/>
          </a:stretch>
        </p:blipFill>
        <p:spPr>
          <a:xfrm>
            <a:off x="9689445" y="2402046"/>
            <a:ext cx="876300" cy="1524000"/>
          </a:xfrm>
          <a:prstGeom prst="rect">
            <a:avLst/>
          </a:prstGeom>
        </p:spPr>
      </p:pic>
    </p:spTree>
    <p:extLst>
      <p:ext uri="{BB962C8B-B14F-4D97-AF65-F5344CB8AC3E}">
        <p14:creationId xmlns:p14="http://schemas.microsoft.com/office/powerpoint/2010/main" val="2524797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83F5693F-9998-6EC7-DEE5-AA15E6A84273}"/>
              </a:ext>
            </a:extLst>
          </p:cNvPr>
          <p:cNvPicPr>
            <a:picLocks noChangeAspect="1"/>
          </p:cNvPicPr>
          <p:nvPr/>
        </p:nvPicPr>
        <p:blipFill>
          <a:blip r:embed="rId2"/>
          <a:stretch>
            <a:fillRect/>
          </a:stretch>
        </p:blipFill>
        <p:spPr>
          <a:xfrm>
            <a:off x="681955" y="1027035"/>
            <a:ext cx="10905066" cy="3871298"/>
          </a:xfrm>
          <a:prstGeom prst="rect">
            <a:avLst/>
          </a:prstGeom>
        </p:spPr>
      </p:pic>
      <p:sp>
        <p:nvSpPr>
          <p:cNvPr id="2" name="Slide Number Placeholder 1">
            <a:extLst>
              <a:ext uri="{FF2B5EF4-FFF2-40B4-BE49-F238E27FC236}">
                <a16:creationId xmlns:a16="http://schemas.microsoft.com/office/drawing/2014/main" id="{6909CFAB-5800-5822-72D2-04900C67E0C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C7B29766-80B8-DA4E-9862-AF46132ECEE6}" type="slidenum">
              <a:rPr lang="en-US" smtClean="0"/>
              <a:pPr>
                <a:spcAft>
                  <a:spcPts val="600"/>
                </a:spcAft>
              </a:pPr>
              <a:t>28</a:t>
            </a:fld>
            <a:endParaRPr lang="en-US" dirty="0"/>
          </a:p>
        </p:txBody>
      </p:sp>
      <p:pic>
        <p:nvPicPr>
          <p:cNvPr id="6" name="Picture 5">
            <a:extLst>
              <a:ext uri="{FF2B5EF4-FFF2-40B4-BE49-F238E27FC236}">
                <a16:creationId xmlns:a16="http://schemas.microsoft.com/office/drawing/2014/main" id="{E3504D17-CD1C-614B-CFF0-6E4BBEEB4F50}"/>
              </a:ext>
            </a:extLst>
          </p:cNvPr>
          <p:cNvPicPr>
            <a:picLocks noChangeAspect="1"/>
          </p:cNvPicPr>
          <p:nvPr/>
        </p:nvPicPr>
        <p:blipFill>
          <a:blip r:embed="rId3"/>
          <a:stretch>
            <a:fillRect/>
          </a:stretch>
        </p:blipFill>
        <p:spPr>
          <a:xfrm>
            <a:off x="643467" y="366863"/>
            <a:ext cx="10905066" cy="660170"/>
          </a:xfrm>
          <a:prstGeom prst="rect">
            <a:avLst/>
          </a:prstGeom>
        </p:spPr>
      </p:pic>
      <p:pic>
        <p:nvPicPr>
          <p:cNvPr id="7" name="Picture 6">
            <a:extLst>
              <a:ext uri="{FF2B5EF4-FFF2-40B4-BE49-F238E27FC236}">
                <a16:creationId xmlns:a16="http://schemas.microsoft.com/office/drawing/2014/main" id="{948C67EF-9CC6-619A-A6DF-32CDD5163482}"/>
              </a:ext>
            </a:extLst>
          </p:cNvPr>
          <p:cNvPicPr>
            <a:picLocks noChangeAspect="1"/>
          </p:cNvPicPr>
          <p:nvPr/>
        </p:nvPicPr>
        <p:blipFill>
          <a:blip r:embed="rId3"/>
          <a:stretch>
            <a:fillRect/>
          </a:stretch>
        </p:blipFill>
        <p:spPr>
          <a:xfrm>
            <a:off x="578049" y="4898334"/>
            <a:ext cx="10905066" cy="1640578"/>
          </a:xfrm>
          <a:prstGeom prst="rect">
            <a:avLst/>
          </a:prstGeom>
        </p:spPr>
      </p:pic>
      <p:pic>
        <p:nvPicPr>
          <p:cNvPr id="8" name="Picture 7">
            <a:extLst>
              <a:ext uri="{FF2B5EF4-FFF2-40B4-BE49-F238E27FC236}">
                <a16:creationId xmlns:a16="http://schemas.microsoft.com/office/drawing/2014/main" id="{95A81779-9415-972F-9136-A9D1BDFB8BA5}"/>
              </a:ext>
            </a:extLst>
          </p:cNvPr>
          <p:cNvPicPr>
            <a:picLocks noChangeAspect="1"/>
          </p:cNvPicPr>
          <p:nvPr/>
        </p:nvPicPr>
        <p:blipFill>
          <a:blip r:embed="rId3"/>
          <a:stretch>
            <a:fillRect/>
          </a:stretch>
        </p:blipFill>
        <p:spPr>
          <a:xfrm rot="16200000">
            <a:off x="-2306703" y="3151548"/>
            <a:ext cx="6172048" cy="602673"/>
          </a:xfrm>
          <a:prstGeom prst="rect">
            <a:avLst/>
          </a:prstGeom>
        </p:spPr>
      </p:pic>
      <p:pic>
        <p:nvPicPr>
          <p:cNvPr id="10" name="Picture 9">
            <a:extLst>
              <a:ext uri="{FF2B5EF4-FFF2-40B4-BE49-F238E27FC236}">
                <a16:creationId xmlns:a16="http://schemas.microsoft.com/office/drawing/2014/main" id="{71400EA5-9875-2442-C398-F7E12D658A3F}"/>
              </a:ext>
            </a:extLst>
          </p:cNvPr>
          <p:cNvPicPr>
            <a:picLocks noChangeAspect="1"/>
          </p:cNvPicPr>
          <p:nvPr/>
        </p:nvPicPr>
        <p:blipFill>
          <a:blip r:embed="rId3"/>
          <a:stretch>
            <a:fillRect/>
          </a:stretch>
        </p:blipFill>
        <p:spPr>
          <a:xfrm rot="16200000">
            <a:off x="8365141" y="3151548"/>
            <a:ext cx="6172051" cy="602673"/>
          </a:xfrm>
          <a:prstGeom prst="rect">
            <a:avLst/>
          </a:prstGeom>
        </p:spPr>
      </p:pic>
      <p:sp>
        <p:nvSpPr>
          <p:cNvPr id="11" name="TextBox 10">
            <a:extLst>
              <a:ext uri="{FF2B5EF4-FFF2-40B4-BE49-F238E27FC236}">
                <a16:creationId xmlns:a16="http://schemas.microsoft.com/office/drawing/2014/main" id="{EE57F025-CFAB-622A-FC29-F749DC39124D}"/>
              </a:ext>
            </a:extLst>
          </p:cNvPr>
          <p:cNvSpPr txBox="1"/>
          <p:nvPr/>
        </p:nvSpPr>
        <p:spPr>
          <a:xfrm>
            <a:off x="749688" y="5244147"/>
            <a:ext cx="10769599" cy="1477328"/>
          </a:xfrm>
          <a:prstGeom prst="rect">
            <a:avLst/>
          </a:prstGeom>
          <a:noFill/>
        </p:spPr>
        <p:txBody>
          <a:bodyPr wrap="square" rtlCol="0">
            <a:spAutoFit/>
          </a:bodyPr>
          <a:lstStyle/>
          <a:p>
            <a:r>
              <a:rPr lang="en-US" sz="2400" b="1" u="none" strike="noStrike" dirty="0">
                <a:solidFill>
                  <a:schemeClr val="bg1"/>
                </a:solidFill>
                <a:effectLst/>
              </a:rPr>
              <a:t>“Therefore, brethren, seek out from among you seven men of good reputation, full</a:t>
            </a:r>
          </a:p>
          <a:p>
            <a:r>
              <a:rPr lang="en-US" sz="2400" b="1" u="none" strike="noStrike" dirty="0">
                <a:solidFill>
                  <a:schemeClr val="bg1"/>
                </a:solidFill>
                <a:effectLst/>
              </a:rPr>
              <a:t> of the Holy Spirit and wisdom, whom we may appoint over this business.” </a:t>
            </a:r>
            <a:r>
              <a:rPr lang="en-US" sz="2400" b="1" dirty="0">
                <a:solidFill>
                  <a:schemeClr val="bg1"/>
                </a:solidFill>
              </a:rPr>
              <a:t>                     										     </a:t>
            </a:r>
            <a:r>
              <a:rPr lang="en-US" sz="2400" b="1" u="none" strike="noStrike" dirty="0">
                <a:solidFill>
                  <a:schemeClr val="bg1"/>
                </a:solidFill>
                <a:effectLst/>
              </a:rPr>
              <a:t>Acts 6:3</a:t>
            </a:r>
          </a:p>
          <a:p>
            <a:endParaRPr lang="en-US" dirty="0"/>
          </a:p>
        </p:txBody>
      </p:sp>
      <p:sp>
        <p:nvSpPr>
          <p:cNvPr id="3" name="TextBox 2">
            <a:extLst>
              <a:ext uri="{FF2B5EF4-FFF2-40B4-BE49-F238E27FC236}">
                <a16:creationId xmlns:a16="http://schemas.microsoft.com/office/drawing/2014/main" id="{208EEB60-9D92-EE6B-44F2-D6D5F6BEF73F}"/>
              </a:ext>
            </a:extLst>
          </p:cNvPr>
          <p:cNvSpPr txBox="1"/>
          <p:nvPr/>
        </p:nvSpPr>
        <p:spPr>
          <a:xfrm>
            <a:off x="2040132" y="991082"/>
            <a:ext cx="2026517" cy="523220"/>
          </a:xfrm>
          <a:prstGeom prst="rect">
            <a:avLst/>
          </a:prstGeom>
          <a:noFill/>
        </p:spPr>
        <p:txBody>
          <a:bodyPr wrap="none" rtlCol="0">
            <a:spAutoFit/>
          </a:bodyPr>
          <a:lstStyle/>
          <a:p>
            <a:r>
              <a:rPr lang="en-US" sz="2800" b="1" dirty="0">
                <a:solidFill>
                  <a:schemeClr val="bg1"/>
                </a:solidFill>
              </a:rPr>
              <a:t>Acts 8:14-17</a:t>
            </a:r>
          </a:p>
        </p:txBody>
      </p:sp>
      <p:pic>
        <p:nvPicPr>
          <p:cNvPr id="9" name="Picture 8">
            <a:extLst>
              <a:ext uri="{FF2B5EF4-FFF2-40B4-BE49-F238E27FC236}">
                <a16:creationId xmlns:a16="http://schemas.microsoft.com/office/drawing/2014/main" id="{7F0BD2D6-97F9-D523-389D-47BD5909A436}"/>
              </a:ext>
            </a:extLst>
          </p:cNvPr>
          <p:cNvPicPr>
            <a:picLocks noChangeAspect="1"/>
          </p:cNvPicPr>
          <p:nvPr/>
        </p:nvPicPr>
        <p:blipFill>
          <a:blip r:embed="rId3"/>
          <a:stretch>
            <a:fillRect/>
          </a:stretch>
        </p:blipFill>
        <p:spPr>
          <a:xfrm rot="16200000">
            <a:off x="806513" y="343135"/>
            <a:ext cx="4379074" cy="4731326"/>
          </a:xfrm>
          <a:prstGeom prst="rect">
            <a:avLst/>
          </a:prstGeom>
        </p:spPr>
      </p:pic>
      <p:sp>
        <p:nvSpPr>
          <p:cNvPr id="12" name="TextBox 11">
            <a:extLst>
              <a:ext uri="{FF2B5EF4-FFF2-40B4-BE49-F238E27FC236}">
                <a16:creationId xmlns:a16="http://schemas.microsoft.com/office/drawing/2014/main" id="{5152486B-DFDB-6666-F087-51F399DD90EA}"/>
              </a:ext>
            </a:extLst>
          </p:cNvPr>
          <p:cNvSpPr txBox="1"/>
          <p:nvPr/>
        </p:nvSpPr>
        <p:spPr>
          <a:xfrm>
            <a:off x="1001380" y="1239201"/>
            <a:ext cx="5133107" cy="3754874"/>
          </a:xfrm>
          <a:prstGeom prst="rect">
            <a:avLst/>
          </a:prstGeom>
          <a:noFill/>
        </p:spPr>
        <p:txBody>
          <a:bodyPr wrap="square" rtlCol="0">
            <a:spAutoFit/>
          </a:bodyPr>
          <a:lstStyle/>
          <a:p>
            <a:r>
              <a:rPr lang="en-US" sz="2000" b="1" i="0" u="none" strike="noStrike" dirty="0">
                <a:solidFill>
                  <a:schemeClr val="bg1"/>
                </a:solidFill>
                <a:effectLst/>
              </a:rPr>
              <a:t>“Now when the apostles who were at Jerusalem heard that Samaria had received the word of God, they sent Peter and John to them, who, when they had come down, prayed for them that they might receive the Holy Spirit. For as yet He had fallen upon none of them. They had only been baptized in the name of the Lord Jesus. Then they laid hands on them, and they received the Holy Spirit.” </a:t>
            </a:r>
          </a:p>
          <a:p>
            <a:endParaRPr lang="en-US" sz="2000" b="1" i="0" u="none" strike="noStrike" dirty="0">
              <a:solidFill>
                <a:schemeClr val="bg1"/>
              </a:solidFill>
              <a:effectLst/>
            </a:endParaRPr>
          </a:p>
          <a:p>
            <a:r>
              <a:rPr lang="en-US" sz="2000" b="1" dirty="0">
                <a:solidFill>
                  <a:schemeClr val="bg1"/>
                </a:solidFill>
              </a:rPr>
              <a:t>			            </a:t>
            </a:r>
            <a:r>
              <a:rPr lang="en-US" sz="2000" b="1" i="0" u="none" strike="noStrike" dirty="0">
                <a:solidFill>
                  <a:schemeClr val="bg1"/>
                </a:solidFill>
                <a:effectLst/>
              </a:rPr>
              <a:t>Acts 8:14-17</a:t>
            </a:r>
            <a:endParaRPr lang="en-US" sz="2000" b="1" dirty="0">
              <a:solidFill>
                <a:schemeClr val="bg1"/>
              </a:solidFill>
            </a:endParaRPr>
          </a:p>
          <a:p>
            <a:endParaRPr lang="en-US" dirty="0"/>
          </a:p>
        </p:txBody>
      </p:sp>
      <p:pic>
        <p:nvPicPr>
          <p:cNvPr id="13" name="Picture 12" descr="A close up of a fire&#10;&#10;Description automatically generated with medium confidence">
            <a:extLst>
              <a:ext uri="{FF2B5EF4-FFF2-40B4-BE49-F238E27FC236}">
                <a16:creationId xmlns:a16="http://schemas.microsoft.com/office/drawing/2014/main" id="{06E433FC-3B65-EFEC-D511-7BE2C89F8F79}"/>
              </a:ext>
            </a:extLst>
          </p:cNvPr>
          <p:cNvPicPr>
            <a:picLocks noChangeAspect="1"/>
          </p:cNvPicPr>
          <p:nvPr/>
        </p:nvPicPr>
        <p:blipFill>
          <a:blip r:embed="rId4"/>
          <a:stretch>
            <a:fillRect/>
          </a:stretch>
        </p:blipFill>
        <p:spPr>
          <a:xfrm>
            <a:off x="9689445" y="2402046"/>
            <a:ext cx="876300" cy="1524000"/>
          </a:xfrm>
          <a:prstGeom prst="rect">
            <a:avLst/>
          </a:prstGeom>
        </p:spPr>
      </p:pic>
    </p:spTree>
    <p:extLst>
      <p:ext uri="{BB962C8B-B14F-4D97-AF65-F5344CB8AC3E}">
        <p14:creationId xmlns:p14="http://schemas.microsoft.com/office/powerpoint/2010/main" val="137824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C01A58E7-0BEB-1B60-2733-6A02BA9B6673}"/>
              </a:ext>
            </a:extLst>
          </p:cNvPr>
          <p:cNvPicPr>
            <a:picLocks noChangeAspect="1"/>
          </p:cNvPicPr>
          <p:nvPr/>
        </p:nvPicPr>
        <p:blipFill rotWithShape="1">
          <a:blip r:embed="rId2"/>
          <a:srcRect t="2879" r="-1" b="1454"/>
          <a:stretch/>
        </p:blipFill>
        <p:spPr>
          <a:xfrm>
            <a:off x="-1549400" y="-685167"/>
            <a:ext cx="14631161" cy="7873367"/>
          </a:xfrm>
          <a:prstGeom prst="rect">
            <a:avLst/>
          </a:prstGeom>
        </p:spPr>
      </p:pic>
      <p:sp>
        <p:nvSpPr>
          <p:cNvPr id="2" name="Slide Number Placeholder 1">
            <a:extLst>
              <a:ext uri="{FF2B5EF4-FFF2-40B4-BE49-F238E27FC236}">
                <a16:creationId xmlns:a16="http://schemas.microsoft.com/office/drawing/2014/main" id="{6909CFAB-5800-5822-72D2-04900C67E0C2}"/>
              </a:ext>
            </a:extLst>
          </p:cNvPr>
          <p:cNvSpPr>
            <a:spLocks noGrp="1"/>
          </p:cNvSpPr>
          <p:nvPr>
            <p:ph type="sldNum" sz="quarter" idx="12"/>
          </p:nvPr>
        </p:nvSpPr>
        <p:spPr>
          <a:xfrm>
            <a:off x="8610600" y="6515390"/>
            <a:ext cx="2743200" cy="365125"/>
          </a:xfrm>
        </p:spPr>
        <p:txBody>
          <a:bodyPr vert="horz" lIns="91440" tIns="45720" rIns="91440" bIns="45720" rtlCol="0" anchor="ctr">
            <a:normAutofit/>
          </a:bodyPr>
          <a:lstStyle/>
          <a:p>
            <a:pPr>
              <a:spcAft>
                <a:spcPts val="600"/>
              </a:spcAft>
            </a:pPr>
            <a:fld id="{C7B29766-80B8-DA4E-9862-AF46132ECEE6}" type="slidenum">
              <a:rPr lang="en-US">
                <a:solidFill>
                  <a:schemeClr val="tx1">
                    <a:tint val="75000"/>
                    <a:alpha val="80000"/>
                  </a:schemeClr>
                </a:solidFill>
              </a:rPr>
              <a:pPr>
                <a:spcAft>
                  <a:spcPts val="600"/>
                </a:spcAft>
              </a:pPr>
              <a:t>29</a:t>
            </a:fld>
            <a:endParaRPr lang="en-US" dirty="0">
              <a:solidFill>
                <a:schemeClr val="tx1">
                  <a:tint val="75000"/>
                  <a:alpha val="80000"/>
                </a:schemeClr>
              </a:solidFill>
            </a:endParaRPr>
          </a:p>
        </p:txBody>
      </p:sp>
      <p:pic>
        <p:nvPicPr>
          <p:cNvPr id="5" name="Picture 4">
            <a:extLst>
              <a:ext uri="{FF2B5EF4-FFF2-40B4-BE49-F238E27FC236}">
                <a16:creationId xmlns:a16="http://schemas.microsoft.com/office/drawing/2014/main" id="{60C7CDA0-458D-079D-A861-F8D5CE2D4519}"/>
              </a:ext>
            </a:extLst>
          </p:cNvPr>
          <p:cNvPicPr>
            <a:picLocks noChangeAspect="1"/>
          </p:cNvPicPr>
          <p:nvPr/>
        </p:nvPicPr>
        <p:blipFill>
          <a:blip r:embed="rId3"/>
          <a:stretch>
            <a:fillRect/>
          </a:stretch>
        </p:blipFill>
        <p:spPr>
          <a:xfrm>
            <a:off x="-1549400" y="-653041"/>
            <a:ext cx="14631161" cy="365125"/>
          </a:xfrm>
          <a:prstGeom prst="rect">
            <a:avLst/>
          </a:prstGeom>
        </p:spPr>
      </p:pic>
      <p:pic>
        <p:nvPicPr>
          <p:cNvPr id="6" name="Picture 5">
            <a:extLst>
              <a:ext uri="{FF2B5EF4-FFF2-40B4-BE49-F238E27FC236}">
                <a16:creationId xmlns:a16="http://schemas.microsoft.com/office/drawing/2014/main" id="{5A7CC098-5989-4A1F-C9FC-20B6F44A1BAE}"/>
              </a:ext>
            </a:extLst>
          </p:cNvPr>
          <p:cNvPicPr>
            <a:picLocks noChangeAspect="1"/>
          </p:cNvPicPr>
          <p:nvPr/>
        </p:nvPicPr>
        <p:blipFill>
          <a:blip r:embed="rId3"/>
          <a:stretch>
            <a:fillRect/>
          </a:stretch>
        </p:blipFill>
        <p:spPr>
          <a:xfrm>
            <a:off x="-1549400" y="6858000"/>
            <a:ext cx="14631161" cy="365355"/>
          </a:xfrm>
          <a:prstGeom prst="rect">
            <a:avLst/>
          </a:prstGeom>
        </p:spPr>
      </p:pic>
      <p:pic>
        <p:nvPicPr>
          <p:cNvPr id="7" name="Picture 6">
            <a:extLst>
              <a:ext uri="{FF2B5EF4-FFF2-40B4-BE49-F238E27FC236}">
                <a16:creationId xmlns:a16="http://schemas.microsoft.com/office/drawing/2014/main" id="{2F9C8A93-82CA-A3B7-25D1-3D57C4CE422F}"/>
              </a:ext>
            </a:extLst>
          </p:cNvPr>
          <p:cNvPicPr>
            <a:picLocks noChangeAspect="1"/>
          </p:cNvPicPr>
          <p:nvPr/>
        </p:nvPicPr>
        <p:blipFill>
          <a:blip r:embed="rId3"/>
          <a:stretch>
            <a:fillRect/>
          </a:stretch>
        </p:blipFill>
        <p:spPr>
          <a:xfrm rot="16200000">
            <a:off x="-5279194" y="3076753"/>
            <a:ext cx="7873368" cy="413780"/>
          </a:xfrm>
          <a:prstGeom prst="rect">
            <a:avLst/>
          </a:prstGeom>
        </p:spPr>
      </p:pic>
      <p:pic>
        <p:nvPicPr>
          <p:cNvPr id="9" name="Picture 8">
            <a:extLst>
              <a:ext uri="{FF2B5EF4-FFF2-40B4-BE49-F238E27FC236}">
                <a16:creationId xmlns:a16="http://schemas.microsoft.com/office/drawing/2014/main" id="{320ABFAE-E634-8612-01D2-4D849A338BEB}"/>
              </a:ext>
            </a:extLst>
          </p:cNvPr>
          <p:cNvPicPr>
            <a:picLocks noChangeAspect="1"/>
          </p:cNvPicPr>
          <p:nvPr/>
        </p:nvPicPr>
        <p:blipFill>
          <a:blip r:embed="rId3"/>
          <a:stretch>
            <a:fillRect/>
          </a:stretch>
        </p:blipFill>
        <p:spPr>
          <a:xfrm rot="16200000">
            <a:off x="8938187" y="3076753"/>
            <a:ext cx="7873368" cy="413780"/>
          </a:xfrm>
          <a:prstGeom prst="rect">
            <a:avLst/>
          </a:prstGeom>
        </p:spPr>
      </p:pic>
    </p:spTree>
    <p:extLst>
      <p:ext uri="{BB962C8B-B14F-4D97-AF65-F5344CB8AC3E}">
        <p14:creationId xmlns:p14="http://schemas.microsoft.com/office/powerpoint/2010/main" val="167534203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F27BF17-F9B6-E2DB-50DF-D2A5B8294B71}"/>
              </a:ext>
            </a:extLst>
          </p:cNvPr>
          <p:cNvSpPr txBox="1"/>
          <p:nvPr/>
        </p:nvSpPr>
        <p:spPr>
          <a:xfrm>
            <a:off x="455112" y="713984"/>
            <a:ext cx="11573036" cy="1200329"/>
          </a:xfrm>
          <a:prstGeom prst="rect">
            <a:avLst/>
          </a:prstGeom>
          <a:noFill/>
        </p:spPr>
        <p:txBody>
          <a:bodyPr wrap="square" rtlCol="0">
            <a:spAutoFit/>
          </a:bodyPr>
          <a:lstStyle/>
          <a:p>
            <a:r>
              <a:rPr lang="en-US" sz="3600" b="1" dirty="0">
                <a:solidFill>
                  <a:srgbClr val="0C5ED8"/>
                </a:solidFill>
                <a:effectLst/>
                <a:ea typeface="Calibri" panose="020F0502020204030204" pitchFamily="34" charset="0"/>
              </a:rPr>
              <a:t>“Now concerning spiritual gifts, brethren, I would not have</a:t>
            </a:r>
          </a:p>
          <a:p>
            <a:r>
              <a:rPr lang="en-US" sz="3600" b="1" dirty="0">
                <a:solidFill>
                  <a:srgbClr val="0C5ED8"/>
                </a:solidFill>
                <a:effectLst/>
                <a:ea typeface="Calibri" panose="020F0502020204030204" pitchFamily="34" charset="0"/>
              </a:rPr>
              <a:t>  you ignorant.”</a:t>
            </a:r>
            <a:r>
              <a:rPr lang="en-US" sz="3600" b="1" dirty="0">
                <a:solidFill>
                  <a:srgbClr val="0C5ED8"/>
                </a:solidFill>
                <a:effectLst/>
                <a:ea typeface="Calibri" panose="020F0502020204030204" pitchFamily="34" charset="0"/>
                <a:cs typeface="Times New Roman" panose="02020603050405020304" pitchFamily="18" charset="0"/>
              </a:rPr>
              <a:t> </a:t>
            </a:r>
            <a:r>
              <a:rPr lang="en-US" sz="3600" b="1" dirty="0">
                <a:solidFill>
                  <a:srgbClr val="0C5ED8"/>
                </a:solidFill>
                <a:effectLst/>
              </a:rPr>
              <a:t> </a:t>
            </a:r>
            <a:r>
              <a:rPr lang="en-US" sz="3600" b="1" dirty="0">
                <a:solidFill>
                  <a:srgbClr val="0C5ED8"/>
                </a:solidFill>
                <a:effectLst/>
                <a:ea typeface="Calibri" panose="020F0502020204030204" pitchFamily="34" charset="0"/>
              </a:rPr>
              <a:t>                                                                       </a:t>
            </a:r>
            <a:endParaRPr lang="en-US" sz="3600" b="1" dirty="0"/>
          </a:p>
        </p:txBody>
      </p:sp>
      <p:pic>
        <p:nvPicPr>
          <p:cNvPr id="8" name="Picture 7" descr="Graphical user interface, text&#10;&#10;Description automatically generated">
            <a:extLst>
              <a:ext uri="{FF2B5EF4-FFF2-40B4-BE49-F238E27FC236}">
                <a16:creationId xmlns:a16="http://schemas.microsoft.com/office/drawing/2014/main" id="{2434A2DA-F34F-0EB1-40E7-E4DB738046CD}"/>
              </a:ext>
            </a:extLst>
          </p:cNvPr>
          <p:cNvPicPr>
            <a:picLocks noChangeAspect="1"/>
          </p:cNvPicPr>
          <p:nvPr/>
        </p:nvPicPr>
        <p:blipFill>
          <a:blip r:embed="rId2"/>
          <a:stretch>
            <a:fillRect/>
          </a:stretch>
        </p:blipFill>
        <p:spPr>
          <a:xfrm>
            <a:off x="438411" y="2329841"/>
            <a:ext cx="11298477" cy="3814175"/>
          </a:xfrm>
          <a:prstGeom prst="rect">
            <a:avLst/>
          </a:prstGeom>
        </p:spPr>
      </p:pic>
      <p:sp>
        <p:nvSpPr>
          <p:cNvPr id="9" name="TextBox 8">
            <a:extLst>
              <a:ext uri="{FF2B5EF4-FFF2-40B4-BE49-F238E27FC236}">
                <a16:creationId xmlns:a16="http://schemas.microsoft.com/office/drawing/2014/main" id="{A2745E62-6BBD-8AB0-8E70-2969603D1893}"/>
              </a:ext>
            </a:extLst>
          </p:cNvPr>
          <p:cNvSpPr txBox="1"/>
          <p:nvPr/>
        </p:nvSpPr>
        <p:spPr>
          <a:xfrm>
            <a:off x="3081404" y="2442575"/>
            <a:ext cx="5865452" cy="707886"/>
          </a:xfrm>
          <a:prstGeom prst="rect">
            <a:avLst/>
          </a:prstGeom>
          <a:noFill/>
        </p:spPr>
        <p:txBody>
          <a:bodyPr wrap="none" rtlCol="0">
            <a:spAutoFit/>
          </a:bodyPr>
          <a:lstStyle/>
          <a:p>
            <a:r>
              <a:rPr lang="en-US" sz="4000" dirty="0">
                <a:solidFill>
                  <a:schemeClr val="bg1"/>
                </a:solidFill>
              </a:rPr>
              <a:t>  </a:t>
            </a:r>
            <a:r>
              <a:rPr lang="en-US" sz="4000" b="1" dirty="0">
                <a:solidFill>
                  <a:schemeClr val="bg1"/>
                </a:solidFill>
              </a:rPr>
              <a:t>Synonyms for Ignorant ... </a:t>
            </a:r>
          </a:p>
        </p:txBody>
      </p:sp>
      <p:sp>
        <p:nvSpPr>
          <p:cNvPr id="10" name="TextBox 9">
            <a:extLst>
              <a:ext uri="{FF2B5EF4-FFF2-40B4-BE49-F238E27FC236}">
                <a16:creationId xmlns:a16="http://schemas.microsoft.com/office/drawing/2014/main" id="{A9A42B18-6BEA-CE02-8A89-D495F0EC35E7}"/>
              </a:ext>
            </a:extLst>
          </p:cNvPr>
          <p:cNvSpPr txBox="1"/>
          <p:nvPr/>
        </p:nvSpPr>
        <p:spPr>
          <a:xfrm>
            <a:off x="8468621" y="1329538"/>
            <a:ext cx="3268267" cy="584775"/>
          </a:xfrm>
          <a:prstGeom prst="rect">
            <a:avLst/>
          </a:prstGeom>
          <a:noFill/>
        </p:spPr>
        <p:txBody>
          <a:bodyPr wrap="none" rtlCol="0">
            <a:spAutoFit/>
          </a:bodyPr>
          <a:lstStyle/>
          <a:p>
            <a:r>
              <a:rPr lang="en-US" sz="3200" b="1" dirty="0">
                <a:solidFill>
                  <a:srgbClr val="2B1813"/>
                </a:solidFill>
                <a:effectLst/>
                <a:ea typeface="Calibri" panose="020F0502020204030204" pitchFamily="34" charset="0"/>
              </a:rPr>
              <a:t>1 Corinthians 12:1</a:t>
            </a:r>
            <a:endParaRPr lang="en-US" sz="3200" dirty="0"/>
          </a:p>
        </p:txBody>
      </p:sp>
      <p:sp>
        <p:nvSpPr>
          <p:cNvPr id="2" name="Slide Number Placeholder 1">
            <a:extLst>
              <a:ext uri="{FF2B5EF4-FFF2-40B4-BE49-F238E27FC236}">
                <a16:creationId xmlns:a16="http://schemas.microsoft.com/office/drawing/2014/main" id="{4974107E-5996-A5B1-37B8-3D18B6AA1AE1}"/>
              </a:ext>
            </a:extLst>
          </p:cNvPr>
          <p:cNvSpPr>
            <a:spLocks noGrp="1"/>
          </p:cNvSpPr>
          <p:nvPr>
            <p:ph type="sldNum" sz="quarter" idx="12"/>
          </p:nvPr>
        </p:nvSpPr>
        <p:spPr/>
        <p:txBody>
          <a:bodyPr/>
          <a:lstStyle/>
          <a:p>
            <a:fld id="{C7B29766-80B8-DA4E-9862-AF46132ECEE6}" type="slidenum">
              <a:rPr lang="en-US" smtClean="0"/>
              <a:t>3</a:t>
            </a:fld>
            <a:endParaRPr lang="en-US" dirty="0"/>
          </a:p>
        </p:txBody>
      </p:sp>
    </p:spTree>
    <p:extLst>
      <p:ext uri="{BB962C8B-B14F-4D97-AF65-F5344CB8AC3E}">
        <p14:creationId xmlns:p14="http://schemas.microsoft.com/office/powerpoint/2010/main" val="3334845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09CFAB-5800-5822-72D2-04900C67E0C2}"/>
              </a:ext>
            </a:extLst>
          </p:cNvPr>
          <p:cNvSpPr>
            <a:spLocks noGrp="1"/>
          </p:cNvSpPr>
          <p:nvPr>
            <p:ph type="sldNum" sz="quarter" idx="12"/>
          </p:nvPr>
        </p:nvSpPr>
        <p:spPr/>
        <p:txBody>
          <a:bodyPr/>
          <a:lstStyle/>
          <a:p>
            <a:fld id="{C7B29766-80B8-DA4E-9862-AF46132ECEE6}" type="slidenum">
              <a:rPr lang="en-US" smtClean="0"/>
              <a:t>30</a:t>
            </a:fld>
            <a:endParaRPr lang="en-US" dirty="0"/>
          </a:p>
        </p:txBody>
      </p:sp>
      <p:sp>
        <p:nvSpPr>
          <p:cNvPr id="3" name="TextBox 2">
            <a:extLst>
              <a:ext uri="{FF2B5EF4-FFF2-40B4-BE49-F238E27FC236}">
                <a16:creationId xmlns:a16="http://schemas.microsoft.com/office/drawing/2014/main" id="{5B1FD4B2-BCC9-23E0-DB27-D74730BCCD72}"/>
              </a:ext>
            </a:extLst>
          </p:cNvPr>
          <p:cNvSpPr txBox="1"/>
          <p:nvPr/>
        </p:nvSpPr>
        <p:spPr>
          <a:xfrm>
            <a:off x="484908" y="577356"/>
            <a:ext cx="11379989" cy="2246769"/>
          </a:xfrm>
          <a:prstGeom prst="rect">
            <a:avLst/>
          </a:prstGeom>
          <a:noFill/>
        </p:spPr>
        <p:txBody>
          <a:bodyPr wrap="square" rtlCol="0">
            <a:spAutoFit/>
          </a:bodyPr>
          <a:lstStyle/>
          <a:p>
            <a:r>
              <a:rPr lang="en-US" sz="2800" b="1" dirty="0">
                <a:solidFill>
                  <a:srgbClr val="4472C4"/>
                </a:solidFill>
                <a:effectLst/>
                <a:ea typeface="Times New Roman" panose="02020603050405020304" pitchFamily="18" charset="0"/>
              </a:rPr>
              <a:t>“And He (Jesus) Himself gave some to be </a:t>
            </a:r>
            <a:r>
              <a:rPr lang="en-US" sz="2800" b="1" dirty="0">
                <a:solidFill>
                  <a:srgbClr val="FF0000"/>
                </a:solidFill>
                <a:effectLst/>
                <a:ea typeface="Times New Roman" panose="02020603050405020304" pitchFamily="18" charset="0"/>
              </a:rPr>
              <a:t>apostles,</a:t>
            </a:r>
            <a:r>
              <a:rPr lang="en-US" sz="2800" b="1" dirty="0">
                <a:solidFill>
                  <a:srgbClr val="4472C4"/>
                </a:solidFill>
                <a:effectLst/>
                <a:ea typeface="Times New Roman" panose="02020603050405020304" pitchFamily="18" charset="0"/>
              </a:rPr>
              <a:t> some </a:t>
            </a:r>
            <a:r>
              <a:rPr lang="en-US" sz="2800" b="1" dirty="0">
                <a:solidFill>
                  <a:srgbClr val="FF0000"/>
                </a:solidFill>
                <a:effectLst/>
                <a:ea typeface="Times New Roman" panose="02020603050405020304" pitchFamily="18" charset="0"/>
              </a:rPr>
              <a:t>prophets</a:t>
            </a:r>
            <a:r>
              <a:rPr lang="en-US" sz="2800" b="1" dirty="0">
                <a:solidFill>
                  <a:srgbClr val="4472C4"/>
                </a:solidFill>
                <a:effectLst/>
                <a:ea typeface="Times New Roman" panose="02020603050405020304" pitchFamily="18" charset="0"/>
              </a:rPr>
              <a:t>, some </a:t>
            </a:r>
            <a:r>
              <a:rPr lang="en-US" sz="2800" b="1" dirty="0">
                <a:solidFill>
                  <a:srgbClr val="FF0000"/>
                </a:solidFill>
                <a:effectLst/>
                <a:ea typeface="Times New Roman" panose="02020603050405020304" pitchFamily="18" charset="0"/>
              </a:rPr>
              <a:t>evangelists</a:t>
            </a:r>
            <a:r>
              <a:rPr lang="en-US" sz="2800" b="1" dirty="0">
                <a:solidFill>
                  <a:srgbClr val="4472C4"/>
                </a:solidFill>
                <a:effectLst/>
                <a:ea typeface="Times New Roman" panose="02020603050405020304" pitchFamily="18" charset="0"/>
              </a:rPr>
              <a:t>, and some </a:t>
            </a:r>
            <a:r>
              <a:rPr lang="en-US" sz="2800" b="1" dirty="0">
                <a:solidFill>
                  <a:srgbClr val="FF0000"/>
                </a:solidFill>
                <a:effectLst/>
                <a:ea typeface="Times New Roman" panose="02020603050405020304" pitchFamily="18" charset="0"/>
              </a:rPr>
              <a:t>pastors</a:t>
            </a:r>
            <a:r>
              <a:rPr lang="en-US" sz="2800" b="1" dirty="0">
                <a:solidFill>
                  <a:srgbClr val="4472C4"/>
                </a:solidFill>
                <a:effectLst/>
                <a:ea typeface="Times New Roman" panose="02020603050405020304" pitchFamily="18" charset="0"/>
              </a:rPr>
              <a:t> and </a:t>
            </a:r>
            <a:r>
              <a:rPr lang="en-US" sz="2800" b="1" dirty="0">
                <a:solidFill>
                  <a:srgbClr val="FF0000"/>
                </a:solidFill>
                <a:effectLst/>
                <a:ea typeface="Times New Roman" panose="02020603050405020304" pitchFamily="18" charset="0"/>
              </a:rPr>
              <a:t>teachers</a:t>
            </a:r>
            <a:r>
              <a:rPr lang="en-US" sz="2800" b="1" dirty="0">
                <a:solidFill>
                  <a:srgbClr val="4472C4"/>
                </a:solidFill>
                <a:effectLst/>
                <a:ea typeface="Times New Roman" panose="02020603050405020304" pitchFamily="18" charset="0"/>
              </a:rPr>
              <a:t>, for the equipping of the saints for the work of ministry, for the edifying of the body of Christ,</a:t>
            </a:r>
            <a:r>
              <a:rPr lang="en-US" sz="2800" b="1" baseline="30000" dirty="0">
                <a:solidFill>
                  <a:srgbClr val="4472C4"/>
                </a:solidFill>
                <a:effectLst/>
                <a:ea typeface="Times New Roman" panose="02020603050405020304" pitchFamily="18" charset="0"/>
              </a:rPr>
              <a:t> </a:t>
            </a:r>
            <a:r>
              <a:rPr lang="en-US" sz="2800" b="1" dirty="0">
                <a:solidFill>
                  <a:srgbClr val="4472C4"/>
                </a:solidFill>
                <a:effectLst/>
                <a:ea typeface="Times New Roman" panose="02020603050405020304" pitchFamily="18" charset="0"/>
              </a:rPr>
              <a:t>till we all come to the unity of the faith and of the knowledge of the Son of God, to a perfect man, to the measure of the stature of the fullness of Christ.” </a:t>
            </a:r>
          </a:p>
        </p:txBody>
      </p:sp>
      <p:pic>
        <p:nvPicPr>
          <p:cNvPr id="5" name="Picture 4" descr="A book on a table&#10;&#10;Description automatically generated with medium confidence">
            <a:extLst>
              <a:ext uri="{FF2B5EF4-FFF2-40B4-BE49-F238E27FC236}">
                <a16:creationId xmlns:a16="http://schemas.microsoft.com/office/drawing/2014/main" id="{A35CFEF9-082F-E9B5-1DCC-0216D975BC90}"/>
              </a:ext>
            </a:extLst>
          </p:cNvPr>
          <p:cNvPicPr>
            <a:picLocks noChangeAspect="1"/>
          </p:cNvPicPr>
          <p:nvPr/>
        </p:nvPicPr>
        <p:blipFill>
          <a:blip r:embed="rId2"/>
          <a:stretch>
            <a:fillRect/>
          </a:stretch>
        </p:blipFill>
        <p:spPr>
          <a:xfrm>
            <a:off x="484908" y="3058510"/>
            <a:ext cx="11179268" cy="3297840"/>
          </a:xfrm>
          <a:prstGeom prst="rect">
            <a:avLst/>
          </a:prstGeom>
        </p:spPr>
      </p:pic>
      <p:sp>
        <p:nvSpPr>
          <p:cNvPr id="6" name="TextBox 5">
            <a:extLst>
              <a:ext uri="{FF2B5EF4-FFF2-40B4-BE49-F238E27FC236}">
                <a16:creationId xmlns:a16="http://schemas.microsoft.com/office/drawing/2014/main" id="{3E465ECE-2E6B-866D-2580-03EA9E77F7E1}"/>
              </a:ext>
            </a:extLst>
          </p:cNvPr>
          <p:cNvSpPr txBox="1"/>
          <p:nvPr/>
        </p:nvSpPr>
        <p:spPr>
          <a:xfrm>
            <a:off x="8037860" y="3219378"/>
            <a:ext cx="3065263" cy="553998"/>
          </a:xfrm>
          <a:prstGeom prst="rect">
            <a:avLst/>
          </a:prstGeom>
          <a:noFill/>
        </p:spPr>
        <p:txBody>
          <a:bodyPr wrap="none" rtlCol="0">
            <a:spAutoFit/>
          </a:bodyPr>
          <a:lstStyle/>
          <a:p>
            <a:r>
              <a:rPr lang="en-US" sz="3000" b="1" dirty="0">
                <a:solidFill>
                  <a:schemeClr val="bg1"/>
                </a:solidFill>
                <a:effectLst/>
                <a:ea typeface="Times New Roman" panose="02020603050405020304" pitchFamily="18" charset="0"/>
              </a:rPr>
              <a:t>Ephesians 4:11-13</a:t>
            </a:r>
            <a:endParaRPr lang="en-US" sz="3000" dirty="0">
              <a:solidFill>
                <a:schemeClr val="bg1"/>
              </a:solidFill>
            </a:endParaRPr>
          </a:p>
        </p:txBody>
      </p:sp>
      <p:sp>
        <p:nvSpPr>
          <p:cNvPr id="4" name="TextBox 3">
            <a:extLst>
              <a:ext uri="{FF2B5EF4-FFF2-40B4-BE49-F238E27FC236}">
                <a16:creationId xmlns:a16="http://schemas.microsoft.com/office/drawing/2014/main" id="{8A0FBEDA-BCD0-7A0E-16F1-0E2889887ECA}"/>
              </a:ext>
            </a:extLst>
          </p:cNvPr>
          <p:cNvSpPr txBox="1"/>
          <p:nvPr/>
        </p:nvSpPr>
        <p:spPr>
          <a:xfrm>
            <a:off x="1556951" y="3237913"/>
            <a:ext cx="2270173" cy="553998"/>
          </a:xfrm>
          <a:prstGeom prst="rect">
            <a:avLst/>
          </a:prstGeom>
          <a:noFill/>
        </p:spPr>
        <p:txBody>
          <a:bodyPr wrap="none" rtlCol="0">
            <a:spAutoFit/>
          </a:bodyPr>
          <a:lstStyle/>
          <a:p>
            <a:r>
              <a:rPr lang="en-US" sz="3000" b="1" dirty="0">
                <a:solidFill>
                  <a:srgbClr val="FF918E"/>
                </a:solidFill>
              </a:rPr>
              <a:t>Gifts of Jesus</a:t>
            </a:r>
          </a:p>
        </p:txBody>
      </p:sp>
    </p:spTree>
    <p:extLst>
      <p:ext uri="{BB962C8B-B14F-4D97-AF65-F5344CB8AC3E}">
        <p14:creationId xmlns:p14="http://schemas.microsoft.com/office/powerpoint/2010/main" val="381950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09CFAB-5800-5822-72D2-04900C67E0C2}"/>
              </a:ext>
            </a:extLst>
          </p:cNvPr>
          <p:cNvSpPr>
            <a:spLocks noGrp="1"/>
          </p:cNvSpPr>
          <p:nvPr>
            <p:ph type="sldNum" sz="quarter" idx="12"/>
          </p:nvPr>
        </p:nvSpPr>
        <p:spPr>
          <a:xfrm>
            <a:off x="8610602" y="6241208"/>
            <a:ext cx="2743200" cy="365125"/>
          </a:xfrm>
        </p:spPr>
        <p:txBody>
          <a:bodyPr/>
          <a:lstStyle/>
          <a:p>
            <a:fld id="{C7B29766-80B8-DA4E-9862-AF46132ECEE6}" type="slidenum">
              <a:rPr lang="en-US" smtClean="0"/>
              <a:t>31</a:t>
            </a:fld>
            <a:endParaRPr lang="en-US" dirty="0"/>
          </a:p>
        </p:txBody>
      </p:sp>
      <p:pic>
        <p:nvPicPr>
          <p:cNvPr id="4" name="Picture 3" descr="A picture containing text&#10;&#10;Description automatically generated">
            <a:extLst>
              <a:ext uri="{FF2B5EF4-FFF2-40B4-BE49-F238E27FC236}">
                <a16:creationId xmlns:a16="http://schemas.microsoft.com/office/drawing/2014/main" id="{A6126227-0E2F-171F-2077-64D04816A425}"/>
              </a:ext>
            </a:extLst>
          </p:cNvPr>
          <p:cNvPicPr>
            <a:picLocks noChangeAspect="1"/>
          </p:cNvPicPr>
          <p:nvPr/>
        </p:nvPicPr>
        <p:blipFill>
          <a:blip r:embed="rId2"/>
          <a:stretch>
            <a:fillRect/>
          </a:stretch>
        </p:blipFill>
        <p:spPr>
          <a:xfrm>
            <a:off x="6231023" y="484781"/>
            <a:ext cx="5497590" cy="5888062"/>
          </a:xfrm>
          <a:prstGeom prst="rect">
            <a:avLst/>
          </a:prstGeom>
          <a:ln w="38100">
            <a:solidFill>
              <a:schemeClr val="tx1"/>
            </a:solidFill>
          </a:ln>
        </p:spPr>
      </p:pic>
      <p:sp>
        <p:nvSpPr>
          <p:cNvPr id="3" name="TextBox 2">
            <a:extLst>
              <a:ext uri="{FF2B5EF4-FFF2-40B4-BE49-F238E27FC236}">
                <a16:creationId xmlns:a16="http://schemas.microsoft.com/office/drawing/2014/main" id="{FD2D9C67-C6BA-E8C8-DD8F-B2CD56F207B5}"/>
              </a:ext>
            </a:extLst>
          </p:cNvPr>
          <p:cNvSpPr txBox="1"/>
          <p:nvPr/>
        </p:nvSpPr>
        <p:spPr>
          <a:xfrm>
            <a:off x="1664699" y="273454"/>
            <a:ext cx="2763898" cy="523220"/>
          </a:xfrm>
          <a:prstGeom prst="rect">
            <a:avLst/>
          </a:prstGeom>
          <a:noFill/>
        </p:spPr>
        <p:txBody>
          <a:bodyPr wrap="none" rtlCol="0">
            <a:spAutoFit/>
          </a:bodyPr>
          <a:lstStyle/>
          <a:p>
            <a:r>
              <a:rPr lang="en-US" sz="2800" b="1" dirty="0"/>
              <a:t>The Gifts of Jesus</a:t>
            </a:r>
          </a:p>
        </p:txBody>
      </p:sp>
      <p:sp>
        <p:nvSpPr>
          <p:cNvPr id="5" name="TextBox 4">
            <a:extLst>
              <a:ext uri="{FF2B5EF4-FFF2-40B4-BE49-F238E27FC236}">
                <a16:creationId xmlns:a16="http://schemas.microsoft.com/office/drawing/2014/main" id="{3448DC0A-F8F9-512D-BCAC-F4C48272A4F4}"/>
              </a:ext>
            </a:extLst>
          </p:cNvPr>
          <p:cNvSpPr txBox="1"/>
          <p:nvPr/>
        </p:nvSpPr>
        <p:spPr>
          <a:xfrm>
            <a:off x="1118300" y="627386"/>
            <a:ext cx="3856697" cy="1046440"/>
          </a:xfrm>
          <a:prstGeom prst="rect">
            <a:avLst/>
          </a:prstGeom>
          <a:noFill/>
        </p:spPr>
        <p:txBody>
          <a:bodyPr wrap="none" rtlCol="0">
            <a:spAutoFit/>
          </a:bodyPr>
          <a:lstStyle/>
          <a:p>
            <a:r>
              <a:rPr lang="en-US" sz="4400" b="1" dirty="0"/>
              <a:t>The 5-Fold Gifts</a:t>
            </a:r>
          </a:p>
          <a:p>
            <a:endParaRPr lang="en-US" dirty="0"/>
          </a:p>
        </p:txBody>
      </p:sp>
      <p:pic>
        <p:nvPicPr>
          <p:cNvPr id="12" name="Picture 11" descr="Shape&#10;&#10;Description automatically generated with low confidence">
            <a:extLst>
              <a:ext uri="{FF2B5EF4-FFF2-40B4-BE49-F238E27FC236}">
                <a16:creationId xmlns:a16="http://schemas.microsoft.com/office/drawing/2014/main" id="{9EF66E89-A682-1E44-528D-191EB159E1A5}"/>
              </a:ext>
            </a:extLst>
          </p:cNvPr>
          <p:cNvPicPr>
            <a:picLocks noChangeAspect="1"/>
          </p:cNvPicPr>
          <p:nvPr/>
        </p:nvPicPr>
        <p:blipFill>
          <a:blip r:embed="rId3"/>
          <a:stretch>
            <a:fillRect/>
          </a:stretch>
        </p:blipFill>
        <p:spPr>
          <a:xfrm>
            <a:off x="9906045" y="5838550"/>
            <a:ext cx="1735219" cy="517729"/>
          </a:xfrm>
          <a:prstGeom prst="rect">
            <a:avLst/>
          </a:prstGeom>
        </p:spPr>
      </p:pic>
    </p:spTree>
    <p:extLst>
      <p:ext uri="{BB962C8B-B14F-4D97-AF65-F5344CB8AC3E}">
        <p14:creationId xmlns:p14="http://schemas.microsoft.com/office/powerpoint/2010/main" val="2807513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09CFAB-5800-5822-72D2-04900C67E0C2}"/>
              </a:ext>
            </a:extLst>
          </p:cNvPr>
          <p:cNvSpPr>
            <a:spLocks noGrp="1"/>
          </p:cNvSpPr>
          <p:nvPr>
            <p:ph type="sldNum" sz="quarter" idx="12"/>
          </p:nvPr>
        </p:nvSpPr>
        <p:spPr>
          <a:xfrm>
            <a:off x="8610602" y="6241208"/>
            <a:ext cx="2743200" cy="365125"/>
          </a:xfrm>
        </p:spPr>
        <p:txBody>
          <a:bodyPr/>
          <a:lstStyle/>
          <a:p>
            <a:fld id="{C7B29766-80B8-DA4E-9862-AF46132ECEE6}" type="slidenum">
              <a:rPr lang="en-US" smtClean="0"/>
              <a:t>32</a:t>
            </a:fld>
            <a:endParaRPr lang="en-US" dirty="0"/>
          </a:p>
        </p:txBody>
      </p:sp>
      <p:pic>
        <p:nvPicPr>
          <p:cNvPr id="4" name="Picture 3" descr="A picture containing text&#10;&#10;Description automatically generated">
            <a:extLst>
              <a:ext uri="{FF2B5EF4-FFF2-40B4-BE49-F238E27FC236}">
                <a16:creationId xmlns:a16="http://schemas.microsoft.com/office/drawing/2014/main" id="{A6126227-0E2F-171F-2077-64D04816A425}"/>
              </a:ext>
            </a:extLst>
          </p:cNvPr>
          <p:cNvPicPr>
            <a:picLocks noChangeAspect="1"/>
          </p:cNvPicPr>
          <p:nvPr/>
        </p:nvPicPr>
        <p:blipFill>
          <a:blip r:embed="rId2"/>
          <a:stretch>
            <a:fillRect/>
          </a:stretch>
        </p:blipFill>
        <p:spPr>
          <a:xfrm>
            <a:off x="6231023" y="484781"/>
            <a:ext cx="5497590" cy="5888062"/>
          </a:xfrm>
          <a:prstGeom prst="rect">
            <a:avLst/>
          </a:prstGeom>
          <a:ln w="38100">
            <a:solidFill>
              <a:schemeClr val="tx1"/>
            </a:solidFill>
          </a:ln>
        </p:spPr>
      </p:pic>
      <p:sp>
        <p:nvSpPr>
          <p:cNvPr id="3" name="TextBox 2">
            <a:extLst>
              <a:ext uri="{FF2B5EF4-FFF2-40B4-BE49-F238E27FC236}">
                <a16:creationId xmlns:a16="http://schemas.microsoft.com/office/drawing/2014/main" id="{FD2D9C67-C6BA-E8C8-DD8F-B2CD56F207B5}"/>
              </a:ext>
            </a:extLst>
          </p:cNvPr>
          <p:cNvSpPr txBox="1"/>
          <p:nvPr/>
        </p:nvSpPr>
        <p:spPr>
          <a:xfrm>
            <a:off x="1664699" y="273454"/>
            <a:ext cx="2763898" cy="523220"/>
          </a:xfrm>
          <a:prstGeom prst="rect">
            <a:avLst/>
          </a:prstGeom>
          <a:noFill/>
        </p:spPr>
        <p:txBody>
          <a:bodyPr wrap="none" rtlCol="0">
            <a:spAutoFit/>
          </a:bodyPr>
          <a:lstStyle/>
          <a:p>
            <a:r>
              <a:rPr lang="en-US" sz="2800" b="1" dirty="0"/>
              <a:t>The Gifts of Jesus</a:t>
            </a:r>
          </a:p>
        </p:txBody>
      </p:sp>
      <p:sp>
        <p:nvSpPr>
          <p:cNvPr id="5" name="TextBox 4">
            <a:extLst>
              <a:ext uri="{FF2B5EF4-FFF2-40B4-BE49-F238E27FC236}">
                <a16:creationId xmlns:a16="http://schemas.microsoft.com/office/drawing/2014/main" id="{3448DC0A-F8F9-512D-BCAC-F4C48272A4F4}"/>
              </a:ext>
            </a:extLst>
          </p:cNvPr>
          <p:cNvSpPr txBox="1"/>
          <p:nvPr/>
        </p:nvSpPr>
        <p:spPr>
          <a:xfrm>
            <a:off x="1118300" y="627386"/>
            <a:ext cx="3856697" cy="1046440"/>
          </a:xfrm>
          <a:prstGeom prst="rect">
            <a:avLst/>
          </a:prstGeom>
          <a:noFill/>
        </p:spPr>
        <p:txBody>
          <a:bodyPr wrap="none" rtlCol="0">
            <a:spAutoFit/>
          </a:bodyPr>
          <a:lstStyle/>
          <a:p>
            <a:r>
              <a:rPr lang="en-US" sz="4400" b="1" dirty="0"/>
              <a:t>The 5-Fold Gifts</a:t>
            </a:r>
          </a:p>
          <a:p>
            <a:endParaRPr lang="en-US" dirty="0"/>
          </a:p>
        </p:txBody>
      </p:sp>
      <p:sp>
        <p:nvSpPr>
          <p:cNvPr id="6" name="TextBox 5">
            <a:extLst>
              <a:ext uri="{FF2B5EF4-FFF2-40B4-BE49-F238E27FC236}">
                <a16:creationId xmlns:a16="http://schemas.microsoft.com/office/drawing/2014/main" id="{9D3AA7B3-2701-EA8C-07E9-FDD471FE4EDE}"/>
              </a:ext>
            </a:extLst>
          </p:cNvPr>
          <p:cNvSpPr txBox="1"/>
          <p:nvPr/>
        </p:nvSpPr>
        <p:spPr>
          <a:xfrm>
            <a:off x="463388" y="1370734"/>
            <a:ext cx="5327812" cy="830997"/>
          </a:xfrm>
          <a:prstGeom prst="rect">
            <a:avLst/>
          </a:prstGeom>
          <a:noFill/>
        </p:spPr>
        <p:txBody>
          <a:bodyPr wrap="square" rtlCol="0">
            <a:spAutoFit/>
          </a:bodyPr>
          <a:lstStyle/>
          <a:p>
            <a:r>
              <a:rPr lang="en-US" sz="2400" b="1" spc="-30" dirty="0">
                <a:solidFill>
                  <a:srgbClr val="4472C4"/>
                </a:solidFill>
                <a:effectLst/>
                <a:ea typeface="Times New Roman" panose="02020603050405020304" pitchFamily="18" charset="0"/>
              </a:rPr>
              <a:t>Apostle –</a:t>
            </a:r>
            <a:r>
              <a:rPr lang="en-US" sz="2400" spc="-30" dirty="0">
                <a:solidFill>
                  <a:srgbClr val="4472C4"/>
                </a:solidFill>
                <a:effectLst/>
                <a:ea typeface="Times New Roman" panose="02020603050405020304" pitchFamily="18" charset="0"/>
              </a:rPr>
              <a:t> </a:t>
            </a:r>
            <a:r>
              <a:rPr lang="en-US" sz="2400" spc="-30" dirty="0">
                <a:solidFill>
                  <a:srgbClr val="000000"/>
                </a:solidFill>
                <a:effectLst/>
                <a:ea typeface="Times New Roman" panose="02020603050405020304" pitchFamily="18" charset="0"/>
              </a:rPr>
              <a:t>Are spiritual fathers to specific regions or people with spiritual authority.</a:t>
            </a:r>
            <a:endParaRPr lang="en-US" sz="2400" dirty="0"/>
          </a:p>
        </p:txBody>
      </p:sp>
      <p:pic>
        <p:nvPicPr>
          <p:cNvPr id="12" name="Picture 11" descr="Shape&#10;&#10;Description automatically generated with low confidence">
            <a:extLst>
              <a:ext uri="{FF2B5EF4-FFF2-40B4-BE49-F238E27FC236}">
                <a16:creationId xmlns:a16="http://schemas.microsoft.com/office/drawing/2014/main" id="{9EF66E89-A682-1E44-528D-191EB159E1A5}"/>
              </a:ext>
            </a:extLst>
          </p:cNvPr>
          <p:cNvPicPr>
            <a:picLocks noChangeAspect="1"/>
          </p:cNvPicPr>
          <p:nvPr/>
        </p:nvPicPr>
        <p:blipFill>
          <a:blip r:embed="rId3"/>
          <a:stretch>
            <a:fillRect/>
          </a:stretch>
        </p:blipFill>
        <p:spPr>
          <a:xfrm>
            <a:off x="9906045" y="5838550"/>
            <a:ext cx="1735219" cy="517729"/>
          </a:xfrm>
          <a:prstGeom prst="rect">
            <a:avLst/>
          </a:prstGeom>
        </p:spPr>
      </p:pic>
    </p:spTree>
    <p:extLst>
      <p:ext uri="{BB962C8B-B14F-4D97-AF65-F5344CB8AC3E}">
        <p14:creationId xmlns:p14="http://schemas.microsoft.com/office/powerpoint/2010/main" val="3670820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09CFAB-5800-5822-72D2-04900C67E0C2}"/>
              </a:ext>
            </a:extLst>
          </p:cNvPr>
          <p:cNvSpPr>
            <a:spLocks noGrp="1"/>
          </p:cNvSpPr>
          <p:nvPr>
            <p:ph type="sldNum" sz="quarter" idx="12"/>
          </p:nvPr>
        </p:nvSpPr>
        <p:spPr>
          <a:xfrm>
            <a:off x="8610602" y="6241208"/>
            <a:ext cx="2743200" cy="365125"/>
          </a:xfrm>
        </p:spPr>
        <p:txBody>
          <a:bodyPr/>
          <a:lstStyle/>
          <a:p>
            <a:fld id="{C7B29766-80B8-DA4E-9862-AF46132ECEE6}" type="slidenum">
              <a:rPr lang="en-US" smtClean="0"/>
              <a:t>33</a:t>
            </a:fld>
            <a:endParaRPr lang="en-US" dirty="0"/>
          </a:p>
        </p:txBody>
      </p:sp>
      <p:pic>
        <p:nvPicPr>
          <p:cNvPr id="4" name="Picture 3" descr="A picture containing text&#10;&#10;Description automatically generated">
            <a:extLst>
              <a:ext uri="{FF2B5EF4-FFF2-40B4-BE49-F238E27FC236}">
                <a16:creationId xmlns:a16="http://schemas.microsoft.com/office/drawing/2014/main" id="{A6126227-0E2F-171F-2077-64D04816A425}"/>
              </a:ext>
            </a:extLst>
          </p:cNvPr>
          <p:cNvPicPr>
            <a:picLocks noChangeAspect="1"/>
          </p:cNvPicPr>
          <p:nvPr/>
        </p:nvPicPr>
        <p:blipFill>
          <a:blip r:embed="rId2"/>
          <a:stretch>
            <a:fillRect/>
          </a:stretch>
        </p:blipFill>
        <p:spPr>
          <a:xfrm>
            <a:off x="6231023" y="484781"/>
            <a:ext cx="5497590" cy="5888062"/>
          </a:xfrm>
          <a:prstGeom prst="rect">
            <a:avLst/>
          </a:prstGeom>
          <a:ln w="38100">
            <a:solidFill>
              <a:schemeClr val="tx1"/>
            </a:solidFill>
          </a:ln>
        </p:spPr>
      </p:pic>
      <p:sp>
        <p:nvSpPr>
          <p:cNvPr id="3" name="TextBox 2">
            <a:extLst>
              <a:ext uri="{FF2B5EF4-FFF2-40B4-BE49-F238E27FC236}">
                <a16:creationId xmlns:a16="http://schemas.microsoft.com/office/drawing/2014/main" id="{FD2D9C67-C6BA-E8C8-DD8F-B2CD56F207B5}"/>
              </a:ext>
            </a:extLst>
          </p:cNvPr>
          <p:cNvSpPr txBox="1"/>
          <p:nvPr/>
        </p:nvSpPr>
        <p:spPr>
          <a:xfrm>
            <a:off x="1664699" y="273454"/>
            <a:ext cx="2763898" cy="523220"/>
          </a:xfrm>
          <a:prstGeom prst="rect">
            <a:avLst/>
          </a:prstGeom>
          <a:noFill/>
        </p:spPr>
        <p:txBody>
          <a:bodyPr wrap="none" rtlCol="0">
            <a:spAutoFit/>
          </a:bodyPr>
          <a:lstStyle/>
          <a:p>
            <a:r>
              <a:rPr lang="en-US" sz="2800" b="1" dirty="0"/>
              <a:t>The Gifts of Jesus</a:t>
            </a:r>
          </a:p>
        </p:txBody>
      </p:sp>
      <p:sp>
        <p:nvSpPr>
          <p:cNvPr id="5" name="TextBox 4">
            <a:extLst>
              <a:ext uri="{FF2B5EF4-FFF2-40B4-BE49-F238E27FC236}">
                <a16:creationId xmlns:a16="http://schemas.microsoft.com/office/drawing/2014/main" id="{3448DC0A-F8F9-512D-BCAC-F4C48272A4F4}"/>
              </a:ext>
            </a:extLst>
          </p:cNvPr>
          <p:cNvSpPr txBox="1"/>
          <p:nvPr/>
        </p:nvSpPr>
        <p:spPr>
          <a:xfrm>
            <a:off x="1118300" y="627386"/>
            <a:ext cx="3856697" cy="1046440"/>
          </a:xfrm>
          <a:prstGeom prst="rect">
            <a:avLst/>
          </a:prstGeom>
          <a:noFill/>
        </p:spPr>
        <p:txBody>
          <a:bodyPr wrap="none" rtlCol="0">
            <a:spAutoFit/>
          </a:bodyPr>
          <a:lstStyle/>
          <a:p>
            <a:r>
              <a:rPr lang="en-US" sz="4400" b="1" dirty="0"/>
              <a:t>The 5-Fold Gifts</a:t>
            </a:r>
          </a:p>
          <a:p>
            <a:endParaRPr lang="en-US" dirty="0"/>
          </a:p>
        </p:txBody>
      </p:sp>
      <p:sp>
        <p:nvSpPr>
          <p:cNvPr id="6" name="TextBox 5">
            <a:extLst>
              <a:ext uri="{FF2B5EF4-FFF2-40B4-BE49-F238E27FC236}">
                <a16:creationId xmlns:a16="http://schemas.microsoft.com/office/drawing/2014/main" id="{9D3AA7B3-2701-EA8C-07E9-FDD471FE4EDE}"/>
              </a:ext>
            </a:extLst>
          </p:cNvPr>
          <p:cNvSpPr txBox="1"/>
          <p:nvPr/>
        </p:nvSpPr>
        <p:spPr>
          <a:xfrm>
            <a:off x="463388" y="1370734"/>
            <a:ext cx="5327812" cy="830997"/>
          </a:xfrm>
          <a:prstGeom prst="rect">
            <a:avLst/>
          </a:prstGeom>
          <a:noFill/>
        </p:spPr>
        <p:txBody>
          <a:bodyPr wrap="square" rtlCol="0">
            <a:spAutoFit/>
          </a:bodyPr>
          <a:lstStyle/>
          <a:p>
            <a:r>
              <a:rPr lang="en-US" sz="2400" b="1" spc="-30" dirty="0">
                <a:solidFill>
                  <a:srgbClr val="4472C4"/>
                </a:solidFill>
                <a:effectLst/>
                <a:ea typeface="Times New Roman" panose="02020603050405020304" pitchFamily="18" charset="0"/>
              </a:rPr>
              <a:t>Apostle –</a:t>
            </a:r>
            <a:r>
              <a:rPr lang="en-US" sz="2400" spc="-30" dirty="0">
                <a:solidFill>
                  <a:srgbClr val="4472C4"/>
                </a:solidFill>
                <a:effectLst/>
                <a:ea typeface="Times New Roman" panose="02020603050405020304" pitchFamily="18" charset="0"/>
              </a:rPr>
              <a:t> </a:t>
            </a:r>
            <a:r>
              <a:rPr lang="en-US" sz="2400" spc="-30" dirty="0">
                <a:solidFill>
                  <a:srgbClr val="000000"/>
                </a:solidFill>
                <a:effectLst/>
                <a:ea typeface="Times New Roman" panose="02020603050405020304" pitchFamily="18" charset="0"/>
              </a:rPr>
              <a:t>Are spiritual fathers to specific regions or people with spiritual authority.</a:t>
            </a:r>
            <a:endParaRPr lang="en-US" sz="2400" dirty="0"/>
          </a:p>
        </p:txBody>
      </p:sp>
      <p:sp>
        <p:nvSpPr>
          <p:cNvPr id="7" name="TextBox 6">
            <a:extLst>
              <a:ext uri="{FF2B5EF4-FFF2-40B4-BE49-F238E27FC236}">
                <a16:creationId xmlns:a16="http://schemas.microsoft.com/office/drawing/2014/main" id="{D27EACA6-CDC3-FDB9-96F8-D2DA5357068A}"/>
              </a:ext>
            </a:extLst>
          </p:cNvPr>
          <p:cNvSpPr txBox="1"/>
          <p:nvPr/>
        </p:nvSpPr>
        <p:spPr>
          <a:xfrm>
            <a:off x="463387" y="2312410"/>
            <a:ext cx="5614147" cy="830997"/>
          </a:xfrm>
          <a:prstGeom prst="rect">
            <a:avLst/>
          </a:prstGeom>
          <a:noFill/>
        </p:spPr>
        <p:txBody>
          <a:bodyPr wrap="square" rtlCol="0">
            <a:spAutoFit/>
          </a:bodyPr>
          <a:lstStyle/>
          <a:p>
            <a:r>
              <a:rPr lang="en-US" sz="2400" b="1" dirty="0">
                <a:solidFill>
                  <a:srgbClr val="4472C4"/>
                </a:solidFill>
                <a:effectLst/>
                <a:ea typeface="Times New Roman" panose="02020603050405020304" pitchFamily="18" charset="0"/>
              </a:rPr>
              <a:t>Prophet –</a:t>
            </a:r>
            <a:r>
              <a:rPr lang="en-US" sz="2400" dirty="0">
                <a:solidFill>
                  <a:srgbClr val="4472C4"/>
                </a:solidFill>
                <a:effectLst/>
                <a:ea typeface="Times New Roman" panose="02020603050405020304" pitchFamily="18" charset="0"/>
              </a:rPr>
              <a:t> </a:t>
            </a:r>
            <a:r>
              <a:rPr lang="en-US" sz="2400" dirty="0">
                <a:solidFill>
                  <a:srgbClr val="000000"/>
                </a:solidFill>
                <a:ea typeface="Times New Roman" panose="02020603050405020304" pitchFamily="18" charset="0"/>
              </a:rPr>
              <a:t>Are </a:t>
            </a:r>
            <a:r>
              <a:rPr lang="en-US" sz="2400" dirty="0">
                <a:solidFill>
                  <a:srgbClr val="000000"/>
                </a:solidFill>
                <a:effectLst/>
                <a:ea typeface="Times New Roman" panose="02020603050405020304" pitchFamily="18" charset="0"/>
              </a:rPr>
              <a:t>called to speak out what Jesus wants said. They are His mouthpiece. </a:t>
            </a:r>
            <a:endParaRPr lang="en-US" sz="2400" dirty="0"/>
          </a:p>
        </p:txBody>
      </p:sp>
      <p:pic>
        <p:nvPicPr>
          <p:cNvPr id="12" name="Picture 11" descr="Shape&#10;&#10;Description automatically generated with low confidence">
            <a:extLst>
              <a:ext uri="{FF2B5EF4-FFF2-40B4-BE49-F238E27FC236}">
                <a16:creationId xmlns:a16="http://schemas.microsoft.com/office/drawing/2014/main" id="{9EF66E89-A682-1E44-528D-191EB159E1A5}"/>
              </a:ext>
            </a:extLst>
          </p:cNvPr>
          <p:cNvPicPr>
            <a:picLocks noChangeAspect="1"/>
          </p:cNvPicPr>
          <p:nvPr/>
        </p:nvPicPr>
        <p:blipFill>
          <a:blip r:embed="rId3"/>
          <a:stretch>
            <a:fillRect/>
          </a:stretch>
        </p:blipFill>
        <p:spPr>
          <a:xfrm>
            <a:off x="9906045" y="5838550"/>
            <a:ext cx="1735219" cy="517729"/>
          </a:xfrm>
          <a:prstGeom prst="rect">
            <a:avLst/>
          </a:prstGeom>
        </p:spPr>
      </p:pic>
    </p:spTree>
    <p:extLst>
      <p:ext uri="{BB962C8B-B14F-4D97-AF65-F5344CB8AC3E}">
        <p14:creationId xmlns:p14="http://schemas.microsoft.com/office/powerpoint/2010/main" val="160348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09CFAB-5800-5822-72D2-04900C67E0C2}"/>
              </a:ext>
            </a:extLst>
          </p:cNvPr>
          <p:cNvSpPr>
            <a:spLocks noGrp="1"/>
          </p:cNvSpPr>
          <p:nvPr>
            <p:ph type="sldNum" sz="quarter" idx="12"/>
          </p:nvPr>
        </p:nvSpPr>
        <p:spPr>
          <a:xfrm>
            <a:off x="8610602" y="6241208"/>
            <a:ext cx="2743200" cy="365125"/>
          </a:xfrm>
        </p:spPr>
        <p:txBody>
          <a:bodyPr/>
          <a:lstStyle/>
          <a:p>
            <a:fld id="{C7B29766-80B8-DA4E-9862-AF46132ECEE6}" type="slidenum">
              <a:rPr lang="en-US" smtClean="0"/>
              <a:t>34</a:t>
            </a:fld>
            <a:endParaRPr lang="en-US" dirty="0"/>
          </a:p>
        </p:txBody>
      </p:sp>
      <p:pic>
        <p:nvPicPr>
          <p:cNvPr id="4" name="Picture 3" descr="A picture containing text&#10;&#10;Description automatically generated">
            <a:extLst>
              <a:ext uri="{FF2B5EF4-FFF2-40B4-BE49-F238E27FC236}">
                <a16:creationId xmlns:a16="http://schemas.microsoft.com/office/drawing/2014/main" id="{A6126227-0E2F-171F-2077-64D04816A425}"/>
              </a:ext>
            </a:extLst>
          </p:cNvPr>
          <p:cNvPicPr>
            <a:picLocks noChangeAspect="1"/>
          </p:cNvPicPr>
          <p:nvPr/>
        </p:nvPicPr>
        <p:blipFill>
          <a:blip r:embed="rId2"/>
          <a:stretch>
            <a:fillRect/>
          </a:stretch>
        </p:blipFill>
        <p:spPr>
          <a:xfrm>
            <a:off x="6231023" y="484781"/>
            <a:ext cx="5497590" cy="5888062"/>
          </a:xfrm>
          <a:prstGeom prst="rect">
            <a:avLst/>
          </a:prstGeom>
          <a:ln w="38100">
            <a:solidFill>
              <a:schemeClr val="tx1"/>
            </a:solidFill>
          </a:ln>
        </p:spPr>
      </p:pic>
      <p:sp>
        <p:nvSpPr>
          <p:cNvPr id="3" name="TextBox 2">
            <a:extLst>
              <a:ext uri="{FF2B5EF4-FFF2-40B4-BE49-F238E27FC236}">
                <a16:creationId xmlns:a16="http://schemas.microsoft.com/office/drawing/2014/main" id="{FD2D9C67-C6BA-E8C8-DD8F-B2CD56F207B5}"/>
              </a:ext>
            </a:extLst>
          </p:cNvPr>
          <p:cNvSpPr txBox="1"/>
          <p:nvPr/>
        </p:nvSpPr>
        <p:spPr>
          <a:xfrm>
            <a:off x="1664699" y="273454"/>
            <a:ext cx="2763898" cy="523220"/>
          </a:xfrm>
          <a:prstGeom prst="rect">
            <a:avLst/>
          </a:prstGeom>
          <a:noFill/>
        </p:spPr>
        <p:txBody>
          <a:bodyPr wrap="none" rtlCol="0">
            <a:spAutoFit/>
          </a:bodyPr>
          <a:lstStyle/>
          <a:p>
            <a:r>
              <a:rPr lang="en-US" sz="2800" b="1" dirty="0"/>
              <a:t>The Gifts of Jesus</a:t>
            </a:r>
          </a:p>
        </p:txBody>
      </p:sp>
      <p:sp>
        <p:nvSpPr>
          <p:cNvPr id="5" name="TextBox 4">
            <a:extLst>
              <a:ext uri="{FF2B5EF4-FFF2-40B4-BE49-F238E27FC236}">
                <a16:creationId xmlns:a16="http://schemas.microsoft.com/office/drawing/2014/main" id="{3448DC0A-F8F9-512D-BCAC-F4C48272A4F4}"/>
              </a:ext>
            </a:extLst>
          </p:cNvPr>
          <p:cNvSpPr txBox="1"/>
          <p:nvPr/>
        </p:nvSpPr>
        <p:spPr>
          <a:xfrm>
            <a:off x="1118300" y="627386"/>
            <a:ext cx="3856697" cy="1046440"/>
          </a:xfrm>
          <a:prstGeom prst="rect">
            <a:avLst/>
          </a:prstGeom>
          <a:noFill/>
        </p:spPr>
        <p:txBody>
          <a:bodyPr wrap="none" rtlCol="0">
            <a:spAutoFit/>
          </a:bodyPr>
          <a:lstStyle/>
          <a:p>
            <a:r>
              <a:rPr lang="en-US" sz="4400" b="1" dirty="0"/>
              <a:t>The 5-Fold Gifts</a:t>
            </a:r>
          </a:p>
          <a:p>
            <a:endParaRPr lang="en-US" dirty="0"/>
          </a:p>
        </p:txBody>
      </p:sp>
      <p:sp>
        <p:nvSpPr>
          <p:cNvPr id="6" name="TextBox 5">
            <a:extLst>
              <a:ext uri="{FF2B5EF4-FFF2-40B4-BE49-F238E27FC236}">
                <a16:creationId xmlns:a16="http://schemas.microsoft.com/office/drawing/2014/main" id="{9D3AA7B3-2701-EA8C-07E9-FDD471FE4EDE}"/>
              </a:ext>
            </a:extLst>
          </p:cNvPr>
          <p:cNvSpPr txBox="1"/>
          <p:nvPr/>
        </p:nvSpPr>
        <p:spPr>
          <a:xfrm>
            <a:off x="463388" y="1370734"/>
            <a:ext cx="5327812" cy="830997"/>
          </a:xfrm>
          <a:prstGeom prst="rect">
            <a:avLst/>
          </a:prstGeom>
          <a:noFill/>
        </p:spPr>
        <p:txBody>
          <a:bodyPr wrap="square" rtlCol="0">
            <a:spAutoFit/>
          </a:bodyPr>
          <a:lstStyle/>
          <a:p>
            <a:r>
              <a:rPr lang="en-US" sz="2400" b="1" spc="-30" dirty="0">
                <a:solidFill>
                  <a:srgbClr val="4472C4"/>
                </a:solidFill>
                <a:effectLst/>
                <a:ea typeface="Times New Roman" panose="02020603050405020304" pitchFamily="18" charset="0"/>
              </a:rPr>
              <a:t>Apostle –</a:t>
            </a:r>
            <a:r>
              <a:rPr lang="en-US" sz="2400" spc="-30" dirty="0">
                <a:solidFill>
                  <a:srgbClr val="4472C4"/>
                </a:solidFill>
                <a:effectLst/>
                <a:ea typeface="Times New Roman" panose="02020603050405020304" pitchFamily="18" charset="0"/>
              </a:rPr>
              <a:t> </a:t>
            </a:r>
            <a:r>
              <a:rPr lang="en-US" sz="2400" spc="-30" dirty="0">
                <a:solidFill>
                  <a:srgbClr val="000000"/>
                </a:solidFill>
                <a:effectLst/>
                <a:ea typeface="Times New Roman" panose="02020603050405020304" pitchFamily="18" charset="0"/>
              </a:rPr>
              <a:t>Are spiritual fathers to specific regions or people with spiritual authority.</a:t>
            </a:r>
            <a:endParaRPr lang="en-US" sz="2400" dirty="0"/>
          </a:p>
        </p:txBody>
      </p:sp>
      <p:sp>
        <p:nvSpPr>
          <p:cNvPr id="7" name="TextBox 6">
            <a:extLst>
              <a:ext uri="{FF2B5EF4-FFF2-40B4-BE49-F238E27FC236}">
                <a16:creationId xmlns:a16="http://schemas.microsoft.com/office/drawing/2014/main" id="{D27EACA6-CDC3-FDB9-96F8-D2DA5357068A}"/>
              </a:ext>
            </a:extLst>
          </p:cNvPr>
          <p:cNvSpPr txBox="1"/>
          <p:nvPr/>
        </p:nvSpPr>
        <p:spPr>
          <a:xfrm>
            <a:off x="463387" y="2312410"/>
            <a:ext cx="5614147" cy="830997"/>
          </a:xfrm>
          <a:prstGeom prst="rect">
            <a:avLst/>
          </a:prstGeom>
          <a:noFill/>
        </p:spPr>
        <p:txBody>
          <a:bodyPr wrap="square" rtlCol="0">
            <a:spAutoFit/>
          </a:bodyPr>
          <a:lstStyle/>
          <a:p>
            <a:r>
              <a:rPr lang="en-US" sz="2400" b="1" dirty="0">
                <a:solidFill>
                  <a:srgbClr val="4472C4"/>
                </a:solidFill>
                <a:effectLst/>
                <a:ea typeface="Times New Roman" panose="02020603050405020304" pitchFamily="18" charset="0"/>
              </a:rPr>
              <a:t>Prophet –</a:t>
            </a:r>
            <a:r>
              <a:rPr lang="en-US" sz="2400" dirty="0">
                <a:solidFill>
                  <a:srgbClr val="4472C4"/>
                </a:solidFill>
                <a:effectLst/>
                <a:ea typeface="Times New Roman" panose="02020603050405020304" pitchFamily="18" charset="0"/>
              </a:rPr>
              <a:t> </a:t>
            </a:r>
            <a:r>
              <a:rPr lang="en-US" sz="2400" dirty="0">
                <a:solidFill>
                  <a:srgbClr val="000000"/>
                </a:solidFill>
                <a:ea typeface="Times New Roman" panose="02020603050405020304" pitchFamily="18" charset="0"/>
              </a:rPr>
              <a:t>Are </a:t>
            </a:r>
            <a:r>
              <a:rPr lang="en-US" sz="2400" dirty="0">
                <a:solidFill>
                  <a:srgbClr val="000000"/>
                </a:solidFill>
                <a:effectLst/>
                <a:ea typeface="Times New Roman" panose="02020603050405020304" pitchFamily="18" charset="0"/>
              </a:rPr>
              <a:t>called to speak out what Jesus wants said. They are His mouthpiece. </a:t>
            </a:r>
            <a:endParaRPr lang="en-US" sz="2400" dirty="0"/>
          </a:p>
        </p:txBody>
      </p:sp>
      <p:sp>
        <p:nvSpPr>
          <p:cNvPr id="8" name="TextBox 7">
            <a:extLst>
              <a:ext uri="{FF2B5EF4-FFF2-40B4-BE49-F238E27FC236}">
                <a16:creationId xmlns:a16="http://schemas.microsoft.com/office/drawing/2014/main" id="{A10E5E42-2830-98EB-244C-86D0301C22DA}"/>
              </a:ext>
            </a:extLst>
          </p:cNvPr>
          <p:cNvSpPr txBox="1"/>
          <p:nvPr/>
        </p:nvSpPr>
        <p:spPr>
          <a:xfrm>
            <a:off x="463387" y="3250993"/>
            <a:ext cx="5497593" cy="1200329"/>
          </a:xfrm>
          <a:prstGeom prst="rect">
            <a:avLst/>
          </a:prstGeom>
          <a:noFill/>
        </p:spPr>
        <p:txBody>
          <a:bodyPr wrap="square" rtlCol="0">
            <a:spAutoFit/>
          </a:bodyPr>
          <a:lstStyle/>
          <a:p>
            <a:r>
              <a:rPr lang="en-US" sz="2400" b="1" dirty="0">
                <a:solidFill>
                  <a:srgbClr val="4472C4"/>
                </a:solidFill>
                <a:effectLst/>
                <a:latin typeface="Calibri" panose="020F0502020204030204" pitchFamily="34" charset="0"/>
                <a:ea typeface="Times New Roman" panose="02020603050405020304" pitchFamily="18" charset="0"/>
              </a:rPr>
              <a:t>Evangelist –</a:t>
            </a:r>
            <a:r>
              <a:rPr lang="en-US" sz="2400" dirty="0">
                <a:solidFill>
                  <a:srgbClr val="000000"/>
                </a:solidFill>
                <a:effectLst/>
                <a:latin typeface="Calibri" panose="020F0502020204030204" pitchFamily="34" charset="0"/>
                <a:ea typeface="Times New Roman" panose="02020603050405020304" pitchFamily="18" charset="0"/>
              </a:rPr>
              <a:t> Has a burden for the lost. Anointed to preach drawing the unsaved to the Lord. </a:t>
            </a:r>
            <a:endParaRPr lang="en-US" sz="2400" dirty="0"/>
          </a:p>
        </p:txBody>
      </p:sp>
      <p:pic>
        <p:nvPicPr>
          <p:cNvPr id="12" name="Picture 11" descr="Shape&#10;&#10;Description automatically generated with low confidence">
            <a:extLst>
              <a:ext uri="{FF2B5EF4-FFF2-40B4-BE49-F238E27FC236}">
                <a16:creationId xmlns:a16="http://schemas.microsoft.com/office/drawing/2014/main" id="{9EF66E89-A682-1E44-528D-191EB159E1A5}"/>
              </a:ext>
            </a:extLst>
          </p:cNvPr>
          <p:cNvPicPr>
            <a:picLocks noChangeAspect="1"/>
          </p:cNvPicPr>
          <p:nvPr/>
        </p:nvPicPr>
        <p:blipFill>
          <a:blip r:embed="rId3"/>
          <a:stretch>
            <a:fillRect/>
          </a:stretch>
        </p:blipFill>
        <p:spPr>
          <a:xfrm>
            <a:off x="9906045" y="5838550"/>
            <a:ext cx="1735219" cy="517729"/>
          </a:xfrm>
          <a:prstGeom prst="rect">
            <a:avLst/>
          </a:prstGeom>
        </p:spPr>
      </p:pic>
    </p:spTree>
    <p:extLst>
      <p:ext uri="{BB962C8B-B14F-4D97-AF65-F5344CB8AC3E}">
        <p14:creationId xmlns:p14="http://schemas.microsoft.com/office/powerpoint/2010/main" val="350871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09CFAB-5800-5822-72D2-04900C67E0C2}"/>
              </a:ext>
            </a:extLst>
          </p:cNvPr>
          <p:cNvSpPr>
            <a:spLocks noGrp="1"/>
          </p:cNvSpPr>
          <p:nvPr>
            <p:ph type="sldNum" sz="quarter" idx="12"/>
          </p:nvPr>
        </p:nvSpPr>
        <p:spPr>
          <a:xfrm>
            <a:off x="8610602" y="6241208"/>
            <a:ext cx="2743200" cy="365125"/>
          </a:xfrm>
        </p:spPr>
        <p:txBody>
          <a:bodyPr/>
          <a:lstStyle/>
          <a:p>
            <a:fld id="{C7B29766-80B8-DA4E-9862-AF46132ECEE6}" type="slidenum">
              <a:rPr lang="en-US" smtClean="0"/>
              <a:t>35</a:t>
            </a:fld>
            <a:endParaRPr lang="en-US" dirty="0"/>
          </a:p>
        </p:txBody>
      </p:sp>
      <p:pic>
        <p:nvPicPr>
          <p:cNvPr id="4" name="Picture 3" descr="A picture containing text&#10;&#10;Description automatically generated">
            <a:extLst>
              <a:ext uri="{FF2B5EF4-FFF2-40B4-BE49-F238E27FC236}">
                <a16:creationId xmlns:a16="http://schemas.microsoft.com/office/drawing/2014/main" id="{A6126227-0E2F-171F-2077-64D04816A425}"/>
              </a:ext>
            </a:extLst>
          </p:cNvPr>
          <p:cNvPicPr>
            <a:picLocks noChangeAspect="1"/>
          </p:cNvPicPr>
          <p:nvPr/>
        </p:nvPicPr>
        <p:blipFill>
          <a:blip r:embed="rId2"/>
          <a:stretch>
            <a:fillRect/>
          </a:stretch>
        </p:blipFill>
        <p:spPr>
          <a:xfrm>
            <a:off x="6231023" y="484781"/>
            <a:ext cx="5497590" cy="5888062"/>
          </a:xfrm>
          <a:prstGeom prst="rect">
            <a:avLst/>
          </a:prstGeom>
          <a:ln w="38100">
            <a:solidFill>
              <a:schemeClr val="tx1"/>
            </a:solidFill>
          </a:ln>
        </p:spPr>
      </p:pic>
      <p:sp>
        <p:nvSpPr>
          <p:cNvPr id="3" name="TextBox 2">
            <a:extLst>
              <a:ext uri="{FF2B5EF4-FFF2-40B4-BE49-F238E27FC236}">
                <a16:creationId xmlns:a16="http://schemas.microsoft.com/office/drawing/2014/main" id="{FD2D9C67-C6BA-E8C8-DD8F-B2CD56F207B5}"/>
              </a:ext>
            </a:extLst>
          </p:cNvPr>
          <p:cNvSpPr txBox="1"/>
          <p:nvPr/>
        </p:nvSpPr>
        <p:spPr>
          <a:xfrm>
            <a:off x="1664699" y="273454"/>
            <a:ext cx="2763898" cy="523220"/>
          </a:xfrm>
          <a:prstGeom prst="rect">
            <a:avLst/>
          </a:prstGeom>
          <a:noFill/>
        </p:spPr>
        <p:txBody>
          <a:bodyPr wrap="none" rtlCol="0">
            <a:spAutoFit/>
          </a:bodyPr>
          <a:lstStyle/>
          <a:p>
            <a:r>
              <a:rPr lang="en-US" sz="2800" b="1" dirty="0"/>
              <a:t>The Gifts of Jesus</a:t>
            </a:r>
          </a:p>
        </p:txBody>
      </p:sp>
      <p:sp>
        <p:nvSpPr>
          <p:cNvPr id="5" name="TextBox 4">
            <a:extLst>
              <a:ext uri="{FF2B5EF4-FFF2-40B4-BE49-F238E27FC236}">
                <a16:creationId xmlns:a16="http://schemas.microsoft.com/office/drawing/2014/main" id="{3448DC0A-F8F9-512D-BCAC-F4C48272A4F4}"/>
              </a:ext>
            </a:extLst>
          </p:cNvPr>
          <p:cNvSpPr txBox="1"/>
          <p:nvPr/>
        </p:nvSpPr>
        <p:spPr>
          <a:xfrm>
            <a:off x="1118300" y="627386"/>
            <a:ext cx="3856697" cy="1046440"/>
          </a:xfrm>
          <a:prstGeom prst="rect">
            <a:avLst/>
          </a:prstGeom>
          <a:noFill/>
        </p:spPr>
        <p:txBody>
          <a:bodyPr wrap="none" rtlCol="0">
            <a:spAutoFit/>
          </a:bodyPr>
          <a:lstStyle/>
          <a:p>
            <a:r>
              <a:rPr lang="en-US" sz="4400" b="1" dirty="0"/>
              <a:t>The 5-Fold Gifts</a:t>
            </a:r>
          </a:p>
          <a:p>
            <a:endParaRPr lang="en-US" dirty="0"/>
          </a:p>
        </p:txBody>
      </p:sp>
      <p:sp>
        <p:nvSpPr>
          <p:cNvPr id="6" name="TextBox 5">
            <a:extLst>
              <a:ext uri="{FF2B5EF4-FFF2-40B4-BE49-F238E27FC236}">
                <a16:creationId xmlns:a16="http://schemas.microsoft.com/office/drawing/2014/main" id="{9D3AA7B3-2701-EA8C-07E9-FDD471FE4EDE}"/>
              </a:ext>
            </a:extLst>
          </p:cNvPr>
          <p:cNvSpPr txBox="1"/>
          <p:nvPr/>
        </p:nvSpPr>
        <p:spPr>
          <a:xfrm>
            <a:off x="463388" y="1370734"/>
            <a:ext cx="5327812" cy="830997"/>
          </a:xfrm>
          <a:prstGeom prst="rect">
            <a:avLst/>
          </a:prstGeom>
          <a:noFill/>
        </p:spPr>
        <p:txBody>
          <a:bodyPr wrap="square" rtlCol="0">
            <a:spAutoFit/>
          </a:bodyPr>
          <a:lstStyle/>
          <a:p>
            <a:r>
              <a:rPr lang="en-US" sz="2400" b="1" spc="-30" dirty="0">
                <a:solidFill>
                  <a:srgbClr val="4472C4"/>
                </a:solidFill>
                <a:effectLst/>
                <a:ea typeface="Times New Roman" panose="02020603050405020304" pitchFamily="18" charset="0"/>
              </a:rPr>
              <a:t>Apostle –</a:t>
            </a:r>
            <a:r>
              <a:rPr lang="en-US" sz="2400" spc="-30" dirty="0">
                <a:solidFill>
                  <a:srgbClr val="4472C4"/>
                </a:solidFill>
                <a:effectLst/>
                <a:ea typeface="Times New Roman" panose="02020603050405020304" pitchFamily="18" charset="0"/>
              </a:rPr>
              <a:t> </a:t>
            </a:r>
            <a:r>
              <a:rPr lang="en-US" sz="2400" spc="-30" dirty="0">
                <a:solidFill>
                  <a:srgbClr val="000000"/>
                </a:solidFill>
                <a:effectLst/>
                <a:ea typeface="Times New Roman" panose="02020603050405020304" pitchFamily="18" charset="0"/>
              </a:rPr>
              <a:t>Are spiritual fathers to specific regions or people with spiritual authority.</a:t>
            </a:r>
            <a:endParaRPr lang="en-US" sz="2400" dirty="0"/>
          </a:p>
        </p:txBody>
      </p:sp>
      <p:sp>
        <p:nvSpPr>
          <p:cNvPr id="7" name="TextBox 6">
            <a:extLst>
              <a:ext uri="{FF2B5EF4-FFF2-40B4-BE49-F238E27FC236}">
                <a16:creationId xmlns:a16="http://schemas.microsoft.com/office/drawing/2014/main" id="{D27EACA6-CDC3-FDB9-96F8-D2DA5357068A}"/>
              </a:ext>
            </a:extLst>
          </p:cNvPr>
          <p:cNvSpPr txBox="1"/>
          <p:nvPr/>
        </p:nvSpPr>
        <p:spPr>
          <a:xfrm>
            <a:off x="463387" y="2312410"/>
            <a:ext cx="5614147" cy="830997"/>
          </a:xfrm>
          <a:prstGeom prst="rect">
            <a:avLst/>
          </a:prstGeom>
          <a:noFill/>
        </p:spPr>
        <p:txBody>
          <a:bodyPr wrap="square" rtlCol="0">
            <a:spAutoFit/>
          </a:bodyPr>
          <a:lstStyle/>
          <a:p>
            <a:r>
              <a:rPr lang="en-US" sz="2400" b="1" dirty="0">
                <a:solidFill>
                  <a:srgbClr val="4472C4"/>
                </a:solidFill>
                <a:effectLst/>
                <a:ea typeface="Times New Roman" panose="02020603050405020304" pitchFamily="18" charset="0"/>
              </a:rPr>
              <a:t>Prophet –</a:t>
            </a:r>
            <a:r>
              <a:rPr lang="en-US" sz="2400" dirty="0">
                <a:solidFill>
                  <a:srgbClr val="4472C4"/>
                </a:solidFill>
                <a:effectLst/>
                <a:ea typeface="Times New Roman" panose="02020603050405020304" pitchFamily="18" charset="0"/>
              </a:rPr>
              <a:t> </a:t>
            </a:r>
            <a:r>
              <a:rPr lang="en-US" sz="2400" dirty="0">
                <a:solidFill>
                  <a:srgbClr val="000000"/>
                </a:solidFill>
                <a:ea typeface="Times New Roman" panose="02020603050405020304" pitchFamily="18" charset="0"/>
              </a:rPr>
              <a:t>Are </a:t>
            </a:r>
            <a:r>
              <a:rPr lang="en-US" sz="2400" dirty="0">
                <a:solidFill>
                  <a:srgbClr val="000000"/>
                </a:solidFill>
                <a:effectLst/>
                <a:ea typeface="Times New Roman" panose="02020603050405020304" pitchFamily="18" charset="0"/>
              </a:rPr>
              <a:t>called to speak out what Jesus wants said. They are His mouthpiece. </a:t>
            </a:r>
            <a:endParaRPr lang="en-US" sz="2400" dirty="0"/>
          </a:p>
        </p:txBody>
      </p:sp>
      <p:sp>
        <p:nvSpPr>
          <p:cNvPr id="8" name="TextBox 7">
            <a:extLst>
              <a:ext uri="{FF2B5EF4-FFF2-40B4-BE49-F238E27FC236}">
                <a16:creationId xmlns:a16="http://schemas.microsoft.com/office/drawing/2014/main" id="{A10E5E42-2830-98EB-244C-86D0301C22DA}"/>
              </a:ext>
            </a:extLst>
          </p:cNvPr>
          <p:cNvSpPr txBox="1"/>
          <p:nvPr/>
        </p:nvSpPr>
        <p:spPr>
          <a:xfrm>
            <a:off x="463387" y="3250993"/>
            <a:ext cx="5497593" cy="1200329"/>
          </a:xfrm>
          <a:prstGeom prst="rect">
            <a:avLst/>
          </a:prstGeom>
          <a:noFill/>
        </p:spPr>
        <p:txBody>
          <a:bodyPr wrap="square" rtlCol="0">
            <a:spAutoFit/>
          </a:bodyPr>
          <a:lstStyle/>
          <a:p>
            <a:r>
              <a:rPr lang="en-US" sz="2400" b="1" dirty="0">
                <a:solidFill>
                  <a:srgbClr val="4472C4"/>
                </a:solidFill>
                <a:effectLst/>
                <a:latin typeface="Calibri" panose="020F0502020204030204" pitchFamily="34" charset="0"/>
                <a:ea typeface="Times New Roman" panose="02020603050405020304" pitchFamily="18" charset="0"/>
              </a:rPr>
              <a:t>Evangelist –</a:t>
            </a:r>
            <a:r>
              <a:rPr lang="en-US" sz="2400" dirty="0">
                <a:solidFill>
                  <a:srgbClr val="000000"/>
                </a:solidFill>
                <a:effectLst/>
                <a:latin typeface="Calibri" panose="020F0502020204030204" pitchFamily="34" charset="0"/>
                <a:ea typeface="Times New Roman" panose="02020603050405020304" pitchFamily="18" charset="0"/>
              </a:rPr>
              <a:t> Has a burden for the lost. Anointed to preach drawing the unsaved to the Lord. </a:t>
            </a:r>
            <a:endParaRPr lang="en-US" sz="2400" dirty="0"/>
          </a:p>
        </p:txBody>
      </p:sp>
      <p:sp>
        <p:nvSpPr>
          <p:cNvPr id="10" name="TextBox 9">
            <a:extLst>
              <a:ext uri="{FF2B5EF4-FFF2-40B4-BE49-F238E27FC236}">
                <a16:creationId xmlns:a16="http://schemas.microsoft.com/office/drawing/2014/main" id="{DA12E5DC-C1C1-793E-17CD-725D564A6931}"/>
              </a:ext>
            </a:extLst>
          </p:cNvPr>
          <p:cNvSpPr txBox="1"/>
          <p:nvPr/>
        </p:nvSpPr>
        <p:spPr>
          <a:xfrm>
            <a:off x="463387" y="4451322"/>
            <a:ext cx="5480274" cy="830997"/>
          </a:xfrm>
          <a:prstGeom prst="rect">
            <a:avLst/>
          </a:prstGeom>
          <a:noFill/>
        </p:spPr>
        <p:txBody>
          <a:bodyPr wrap="square" rtlCol="0">
            <a:spAutoFit/>
          </a:bodyPr>
          <a:lstStyle/>
          <a:p>
            <a:r>
              <a:rPr lang="en-US" sz="2400" b="1" dirty="0">
                <a:solidFill>
                  <a:srgbClr val="4472C4"/>
                </a:solidFill>
                <a:effectLst/>
                <a:latin typeface="Calibri" panose="020F0502020204030204" pitchFamily="34" charset="0"/>
                <a:ea typeface="Times New Roman" panose="02020603050405020304" pitchFamily="18" charset="0"/>
              </a:rPr>
              <a:t>Pastor –</a:t>
            </a:r>
            <a:r>
              <a:rPr lang="en-US" sz="2400" dirty="0">
                <a:solidFill>
                  <a:srgbClr val="4472C4"/>
                </a:solidFill>
                <a:effectLst/>
                <a:latin typeface="Calibri" panose="020F0502020204030204" pitchFamily="34" charset="0"/>
                <a:ea typeface="Times New Roman" panose="02020603050405020304" pitchFamily="18" charset="0"/>
              </a:rPr>
              <a:t> </a:t>
            </a:r>
            <a:r>
              <a:rPr lang="en-US" sz="2400" dirty="0">
                <a:effectLst/>
                <a:latin typeface="Calibri" panose="020F0502020204030204" pitchFamily="34" charset="0"/>
                <a:ea typeface="Times New Roman" panose="02020603050405020304" pitchFamily="18" charset="0"/>
              </a:rPr>
              <a:t>Shepherd, to help the sheep, to feed them and help them to grow.</a:t>
            </a:r>
            <a:endParaRPr lang="en-US" sz="2400" dirty="0"/>
          </a:p>
        </p:txBody>
      </p:sp>
      <p:pic>
        <p:nvPicPr>
          <p:cNvPr id="12" name="Picture 11" descr="Shape&#10;&#10;Description automatically generated with low confidence">
            <a:extLst>
              <a:ext uri="{FF2B5EF4-FFF2-40B4-BE49-F238E27FC236}">
                <a16:creationId xmlns:a16="http://schemas.microsoft.com/office/drawing/2014/main" id="{9EF66E89-A682-1E44-528D-191EB159E1A5}"/>
              </a:ext>
            </a:extLst>
          </p:cNvPr>
          <p:cNvPicPr>
            <a:picLocks noChangeAspect="1"/>
          </p:cNvPicPr>
          <p:nvPr/>
        </p:nvPicPr>
        <p:blipFill>
          <a:blip r:embed="rId3"/>
          <a:stretch>
            <a:fillRect/>
          </a:stretch>
        </p:blipFill>
        <p:spPr>
          <a:xfrm>
            <a:off x="9906045" y="5838550"/>
            <a:ext cx="1735219" cy="517729"/>
          </a:xfrm>
          <a:prstGeom prst="rect">
            <a:avLst/>
          </a:prstGeom>
        </p:spPr>
      </p:pic>
    </p:spTree>
    <p:extLst>
      <p:ext uri="{BB962C8B-B14F-4D97-AF65-F5344CB8AC3E}">
        <p14:creationId xmlns:p14="http://schemas.microsoft.com/office/powerpoint/2010/main" val="14004954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09CFAB-5800-5822-72D2-04900C67E0C2}"/>
              </a:ext>
            </a:extLst>
          </p:cNvPr>
          <p:cNvSpPr>
            <a:spLocks noGrp="1"/>
          </p:cNvSpPr>
          <p:nvPr>
            <p:ph type="sldNum" sz="quarter" idx="12"/>
          </p:nvPr>
        </p:nvSpPr>
        <p:spPr>
          <a:xfrm>
            <a:off x="8610602" y="6241208"/>
            <a:ext cx="2743200" cy="365125"/>
          </a:xfrm>
        </p:spPr>
        <p:txBody>
          <a:bodyPr/>
          <a:lstStyle/>
          <a:p>
            <a:fld id="{C7B29766-80B8-DA4E-9862-AF46132ECEE6}" type="slidenum">
              <a:rPr lang="en-US" smtClean="0"/>
              <a:t>36</a:t>
            </a:fld>
            <a:endParaRPr lang="en-US" dirty="0"/>
          </a:p>
        </p:txBody>
      </p:sp>
      <p:pic>
        <p:nvPicPr>
          <p:cNvPr id="4" name="Picture 3" descr="A picture containing text&#10;&#10;Description automatically generated">
            <a:extLst>
              <a:ext uri="{FF2B5EF4-FFF2-40B4-BE49-F238E27FC236}">
                <a16:creationId xmlns:a16="http://schemas.microsoft.com/office/drawing/2014/main" id="{A6126227-0E2F-171F-2077-64D04816A425}"/>
              </a:ext>
            </a:extLst>
          </p:cNvPr>
          <p:cNvPicPr>
            <a:picLocks noChangeAspect="1"/>
          </p:cNvPicPr>
          <p:nvPr/>
        </p:nvPicPr>
        <p:blipFill>
          <a:blip r:embed="rId2"/>
          <a:stretch>
            <a:fillRect/>
          </a:stretch>
        </p:blipFill>
        <p:spPr>
          <a:xfrm>
            <a:off x="6231023" y="484781"/>
            <a:ext cx="5497590" cy="5888062"/>
          </a:xfrm>
          <a:prstGeom prst="rect">
            <a:avLst/>
          </a:prstGeom>
          <a:ln w="38100">
            <a:solidFill>
              <a:schemeClr val="tx1"/>
            </a:solidFill>
          </a:ln>
        </p:spPr>
      </p:pic>
      <p:sp>
        <p:nvSpPr>
          <p:cNvPr id="3" name="TextBox 2">
            <a:extLst>
              <a:ext uri="{FF2B5EF4-FFF2-40B4-BE49-F238E27FC236}">
                <a16:creationId xmlns:a16="http://schemas.microsoft.com/office/drawing/2014/main" id="{FD2D9C67-C6BA-E8C8-DD8F-B2CD56F207B5}"/>
              </a:ext>
            </a:extLst>
          </p:cNvPr>
          <p:cNvSpPr txBox="1"/>
          <p:nvPr/>
        </p:nvSpPr>
        <p:spPr>
          <a:xfrm>
            <a:off x="1664699" y="273454"/>
            <a:ext cx="2763898" cy="523220"/>
          </a:xfrm>
          <a:prstGeom prst="rect">
            <a:avLst/>
          </a:prstGeom>
          <a:noFill/>
        </p:spPr>
        <p:txBody>
          <a:bodyPr wrap="none" rtlCol="0">
            <a:spAutoFit/>
          </a:bodyPr>
          <a:lstStyle/>
          <a:p>
            <a:r>
              <a:rPr lang="en-US" sz="2800" b="1" dirty="0"/>
              <a:t>The Gifts of Jesus</a:t>
            </a:r>
          </a:p>
        </p:txBody>
      </p:sp>
      <p:sp>
        <p:nvSpPr>
          <p:cNvPr id="5" name="TextBox 4">
            <a:extLst>
              <a:ext uri="{FF2B5EF4-FFF2-40B4-BE49-F238E27FC236}">
                <a16:creationId xmlns:a16="http://schemas.microsoft.com/office/drawing/2014/main" id="{3448DC0A-F8F9-512D-BCAC-F4C48272A4F4}"/>
              </a:ext>
            </a:extLst>
          </p:cNvPr>
          <p:cNvSpPr txBox="1"/>
          <p:nvPr/>
        </p:nvSpPr>
        <p:spPr>
          <a:xfrm>
            <a:off x="1118300" y="627386"/>
            <a:ext cx="3856697" cy="1046440"/>
          </a:xfrm>
          <a:prstGeom prst="rect">
            <a:avLst/>
          </a:prstGeom>
          <a:noFill/>
        </p:spPr>
        <p:txBody>
          <a:bodyPr wrap="none" rtlCol="0">
            <a:spAutoFit/>
          </a:bodyPr>
          <a:lstStyle/>
          <a:p>
            <a:r>
              <a:rPr lang="en-US" sz="4400" b="1" dirty="0"/>
              <a:t>The 5-Fold Gifts</a:t>
            </a:r>
          </a:p>
          <a:p>
            <a:endParaRPr lang="en-US" dirty="0"/>
          </a:p>
        </p:txBody>
      </p:sp>
      <p:sp>
        <p:nvSpPr>
          <p:cNvPr id="6" name="TextBox 5">
            <a:extLst>
              <a:ext uri="{FF2B5EF4-FFF2-40B4-BE49-F238E27FC236}">
                <a16:creationId xmlns:a16="http://schemas.microsoft.com/office/drawing/2014/main" id="{9D3AA7B3-2701-EA8C-07E9-FDD471FE4EDE}"/>
              </a:ext>
            </a:extLst>
          </p:cNvPr>
          <p:cNvSpPr txBox="1"/>
          <p:nvPr/>
        </p:nvSpPr>
        <p:spPr>
          <a:xfrm>
            <a:off x="463388" y="1370734"/>
            <a:ext cx="5327812" cy="830997"/>
          </a:xfrm>
          <a:prstGeom prst="rect">
            <a:avLst/>
          </a:prstGeom>
          <a:noFill/>
        </p:spPr>
        <p:txBody>
          <a:bodyPr wrap="square" rtlCol="0">
            <a:spAutoFit/>
          </a:bodyPr>
          <a:lstStyle/>
          <a:p>
            <a:r>
              <a:rPr lang="en-US" sz="2400" b="1" spc="-30" dirty="0">
                <a:solidFill>
                  <a:srgbClr val="4472C4"/>
                </a:solidFill>
                <a:effectLst/>
                <a:ea typeface="Times New Roman" panose="02020603050405020304" pitchFamily="18" charset="0"/>
              </a:rPr>
              <a:t>Apostle –</a:t>
            </a:r>
            <a:r>
              <a:rPr lang="en-US" sz="2400" spc="-30" dirty="0">
                <a:solidFill>
                  <a:srgbClr val="4472C4"/>
                </a:solidFill>
                <a:effectLst/>
                <a:ea typeface="Times New Roman" panose="02020603050405020304" pitchFamily="18" charset="0"/>
              </a:rPr>
              <a:t> </a:t>
            </a:r>
            <a:r>
              <a:rPr lang="en-US" sz="2400" spc="-30" dirty="0">
                <a:solidFill>
                  <a:srgbClr val="000000"/>
                </a:solidFill>
                <a:effectLst/>
                <a:ea typeface="Times New Roman" panose="02020603050405020304" pitchFamily="18" charset="0"/>
              </a:rPr>
              <a:t>Are spiritual fathers to specific regions or people with spiritual authority.</a:t>
            </a:r>
            <a:endParaRPr lang="en-US" sz="2400" dirty="0"/>
          </a:p>
        </p:txBody>
      </p:sp>
      <p:sp>
        <p:nvSpPr>
          <p:cNvPr id="7" name="TextBox 6">
            <a:extLst>
              <a:ext uri="{FF2B5EF4-FFF2-40B4-BE49-F238E27FC236}">
                <a16:creationId xmlns:a16="http://schemas.microsoft.com/office/drawing/2014/main" id="{D27EACA6-CDC3-FDB9-96F8-D2DA5357068A}"/>
              </a:ext>
            </a:extLst>
          </p:cNvPr>
          <p:cNvSpPr txBox="1"/>
          <p:nvPr/>
        </p:nvSpPr>
        <p:spPr>
          <a:xfrm>
            <a:off x="463387" y="2312410"/>
            <a:ext cx="5614147" cy="830997"/>
          </a:xfrm>
          <a:prstGeom prst="rect">
            <a:avLst/>
          </a:prstGeom>
          <a:noFill/>
        </p:spPr>
        <p:txBody>
          <a:bodyPr wrap="square" rtlCol="0">
            <a:spAutoFit/>
          </a:bodyPr>
          <a:lstStyle/>
          <a:p>
            <a:r>
              <a:rPr lang="en-US" sz="2400" b="1" dirty="0">
                <a:solidFill>
                  <a:srgbClr val="4472C4"/>
                </a:solidFill>
                <a:effectLst/>
                <a:ea typeface="Times New Roman" panose="02020603050405020304" pitchFamily="18" charset="0"/>
              </a:rPr>
              <a:t>Prophet –</a:t>
            </a:r>
            <a:r>
              <a:rPr lang="en-US" sz="2400" dirty="0">
                <a:solidFill>
                  <a:srgbClr val="4472C4"/>
                </a:solidFill>
                <a:effectLst/>
                <a:ea typeface="Times New Roman" panose="02020603050405020304" pitchFamily="18" charset="0"/>
              </a:rPr>
              <a:t> </a:t>
            </a:r>
            <a:r>
              <a:rPr lang="en-US" sz="2400" dirty="0">
                <a:solidFill>
                  <a:srgbClr val="000000"/>
                </a:solidFill>
                <a:ea typeface="Times New Roman" panose="02020603050405020304" pitchFamily="18" charset="0"/>
              </a:rPr>
              <a:t>Are </a:t>
            </a:r>
            <a:r>
              <a:rPr lang="en-US" sz="2400" dirty="0">
                <a:solidFill>
                  <a:srgbClr val="000000"/>
                </a:solidFill>
                <a:effectLst/>
                <a:ea typeface="Times New Roman" panose="02020603050405020304" pitchFamily="18" charset="0"/>
              </a:rPr>
              <a:t>called to speak out what Jesus wants said. They are His mouthpiece. </a:t>
            </a:r>
            <a:endParaRPr lang="en-US" sz="2400" dirty="0"/>
          </a:p>
        </p:txBody>
      </p:sp>
      <p:sp>
        <p:nvSpPr>
          <p:cNvPr id="8" name="TextBox 7">
            <a:extLst>
              <a:ext uri="{FF2B5EF4-FFF2-40B4-BE49-F238E27FC236}">
                <a16:creationId xmlns:a16="http://schemas.microsoft.com/office/drawing/2014/main" id="{A10E5E42-2830-98EB-244C-86D0301C22DA}"/>
              </a:ext>
            </a:extLst>
          </p:cNvPr>
          <p:cNvSpPr txBox="1"/>
          <p:nvPr/>
        </p:nvSpPr>
        <p:spPr>
          <a:xfrm>
            <a:off x="463387" y="3250993"/>
            <a:ext cx="5497593" cy="1200329"/>
          </a:xfrm>
          <a:prstGeom prst="rect">
            <a:avLst/>
          </a:prstGeom>
          <a:noFill/>
        </p:spPr>
        <p:txBody>
          <a:bodyPr wrap="square" rtlCol="0">
            <a:spAutoFit/>
          </a:bodyPr>
          <a:lstStyle/>
          <a:p>
            <a:r>
              <a:rPr lang="en-US" sz="2400" b="1" dirty="0">
                <a:solidFill>
                  <a:srgbClr val="4472C4"/>
                </a:solidFill>
                <a:effectLst/>
                <a:latin typeface="Calibri" panose="020F0502020204030204" pitchFamily="34" charset="0"/>
                <a:ea typeface="Times New Roman" panose="02020603050405020304" pitchFamily="18" charset="0"/>
              </a:rPr>
              <a:t>Evangelist –</a:t>
            </a:r>
            <a:r>
              <a:rPr lang="en-US" sz="2400" dirty="0">
                <a:solidFill>
                  <a:srgbClr val="000000"/>
                </a:solidFill>
                <a:effectLst/>
                <a:latin typeface="Calibri" panose="020F0502020204030204" pitchFamily="34" charset="0"/>
                <a:ea typeface="Times New Roman" panose="02020603050405020304" pitchFamily="18" charset="0"/>
              </a:rPr>
              <a:t> Has a burden for the lost. Anointed to preach drawing the unsaved to the Lord. </a:t>
            </a:r>
            <a:endParaRPr lang="en-US" sz="2400" dirty="0"/>
          </a:p>
        </p:txBody>
      </p:sp>
      <p:sp>
        <p:nvSpPr>
          <p:cNvPr id="9" name="TextBox 8">
            <a:extLst>
              <a:ext uri="{FF2B5EF4-FFF2-40B4-BE49-F238E27FC236}">
                <a16:creationId xmlns:a16="http://schemas.microsoft.com/office/drawing/2014/main" id="{8824A42B-393D-C07A-1878-F5ED8BBC5EA5}"/>
              </a:ext>
            </a:extLst>
          </p:cNvPr>
          <p:cNvSpPr txBox="1"/>
          <p:nvPr/>
        </p:nvSpPr>
        <p:spPr>
          <a:xfrm>
            <a:off x="463387" y="5390300"/>
            <a:ext cx="6003221" cy="830997"/>
          </a:xfrm>
          <a:prstGeom prst="rect">
            <a:avLst/>
          </a:prstGeom>
          <a:noFill/>
        </p:spPr>
        <p:txBody>
          <a:bodyPr wrap="square" rtlCol="0">
            <a:spAutoFit/>
          </a:bodyPr>
          <a:lstStyle/>
          <a:p>
            <a:r>
              <a:rPr lang="en-US" sz="2400" b="1" dirty="0">
                <a:solidFill>
                  <a:srgbClr val="4472C4"/>
                </a:solidFill>
                <a:effectLst/>
                <a:ea typeface="Times New Roman" panose="02020603050405020304" pitchFamily="18" charset="0"/>
              </a:rPr>
              <a:t>Teacher –</a:t>
            </a:r>
            <a:r>
              <a:rPr lang="en-US" sz="2400" dirty="0">
                <a:solidFill>
                  <a:srgbClr val="4472C4"/>
                </a:solidFill>
                <a:effectLst/>
                <a:ea typeface="Times New Roman" panose="02020603050405020304" pitchFamily="18" charset="0"/>
              </a:rPr>
              <a:t> </a:t>
            </a:r>
            <a:r>
              <a:rPr lang="en-US" sz="2400" dirty="0">
                <a:effectLst/>
                <a:ea typeface="Times New Roman" panose="02020603050405020304" pitchFamily="18" charset="0"/>
              </a:rPr>
              <a:t>Anointed to teach and illuminate </a:t>
            </a:r>
          </a:p>
          <a:p>
            <a:r>
              <a:rPr lang="en-US" sz="2400" dirty="0">
                <a:effectLst/>
                <a:ea typeface="Times New Roman" panose="02020603050405020304" pitchFamily="18" charset="0"/>
              </a:rPr>
              <a:t>the Word to </a:t>
            </a:r>
            <a:r>
              <a:rPr lang="en-US" sz="2400" dirty="0">
                <a:solidFill>
                  <a:srgbClr val="000000"/>
                </a:solidFill>
                <a:effectLst/>
                <a:ea typeface="Times New Roman" panose="02020603050405020304" pitchFamily="18" charset="0"/>
              </a:rPr>
              <a:t>edify us. </a:t>
            </a:r>
            <a:r>
              <a:rPr lang="en-US" sz="2400" dirty="0">
                <a:effectLst/>
              </a:rPr>
              <a:t> </a:t>
            </a:r>
            <a:endParaRPr lang="en-US" sz="2400" dirty="0"/>
          </a:p>
        </p:txBody>
      </p:sp>
      <p:sp>
        <p:nvSpPr>
          <p:cNvPr id="10" name="TextBox 9">
            <a:extLst>
              <a:ext uri="{FF2B5EF4-FFF2-40B4-BE49-F238E27FC236}">
                <a16:creationId xmlns:a16="http://schemas.microsoft.com/office/drawing/2014/main" id="{DA12E5DC-C1C1-793E-17CD-725D564A6931}"/>
              </a:ext>
            </a:extLst>
          </p:cNvPr>
          <p:cNvSpPr txBox="1"/>
          <p:nvPr/>
        </p:nvSpPr>
        <p:spPr>
          <a:xfrm>
            <a:off x="463387" y="4451322"/>
            <a:ext cx="5480274" cy="830997"/>
          </a:xfrm>
          <a:prstGeom prst="rect">
            <a:avLst/>
          </a:prstGeom>
          <a:noFill/>
        </p:spPr>
        <p:txBody>
          <a:bodyPr wrap="square" rtlCol="0">
            <a:spAutoFit/>
          </a:bodyPr>
          <a:lstStyle/>
          <a:p>
            <a:r>
              <a:rPr lang="en-US" sz="2400" b="1" dirty="0">
                <a:solidFill>
                  <a:srgbClr val="4472C4"/>
                </a:solidFill>
                <a:effectLst/>
                <a:latin typeface="Calibri" panose="020F0502020204030204" pitchFamily="34" charset="0"/>
                <a:ea typeface="Times New Roman" panose="02020603050405020304" pitchFamily="18" charset="0"/>
              </a:rPr>
              <a:t>Pastor –</a:t>
            </a:r>
            <a:r>
              <a:rPr lang="en-US" sz="2400" dirty="0">
                <a:solidFill>
                  <a:srgbClr val="4472C4"/>
                </a:solidFill>
                <a:effectLst/>
                <a:latin typeface="Calibri" panose="020F0502020204030204" pitchFamily="34" charset="0"/>
                <a:ea typeface="Times New Roman" panose="02020603050405020304" pitchFamily="18" charset="0"/>
              </a:rPr>
              <a:t> </a:t>
            </a:r>
            <a:r>
              <a:rPr lang="en-US" sz="2400" dirty="0">
                <a:effectLst/>
                <a:latin typeface="Calibri" panose="020F0502020204030204" pitchFamily="34" charset="0"/>
                <a:ea typeface="Times New Roman" panose="02020603050405020304" pitchFamily="18" charset="0"/>
              </a:rPr>
              <a:t>Shepherd, to help the sheep, to feed them and help them to grow.</a:t>
            </a:r>
            <a:endParaRPr lang="en-US" sz="2400" dirty="0"/>
          </a:p>
        </p:txBody>
      </p:sp>
      <p:pic>
        <p:nvPicPr>
          <p:cNvPr id="12" name="Picture 11" descr="Shape&#10;&#10;Description automatically generated with low confidence">
            <a:extLst>
              <a:ext uri="{FF2B5EF4-FFF2-40B4-BE49-F238E27FC236}">
                <a16:creationId xmlns:a16="http://schemas.microsoft.com/office/drawing/2014/main" id="{9EF66E89-A682-1E44-528D-191EB159E1A5}"/>
              </a:ext>
            </a:extLst>
          </p:cNvPr>
          <p:cNvPicPr>
            <a:picLocks noChangeAspect="1"/>
          </p:cNvPicPr>
          <p:nvPr/>
        </p:nvPicPr>
        <p:blipFill>
          <a:blip r:embed="rId3"/>
          <a:stretch>
            <a:fillRect/>
          </a:stretch>
        </p:blipFill>
        <p:spPr>
          <a:xfrm>
            <a:off x="9906045" y="5838550"/>
            <a:ext cx="1735219" cy="517729"/>
          </a:xfrm>
          <a:prstGeom prst="rect">
            <a:avLst/>
          </a:prstGeom>
        </p:spPr>
      </p:pic>
    </p:spTree>
    <p:extLst>
      <p:ext uri="{BB962C8B-B14F-4D97-AF65-F5344CB8AC3E}">
        <p14:creationId xmlns:p14="http://schemas.microsoft.com/office/powerpoint/2010/main" val="39378840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09CFAB-5800-5822-72D2-04900C67E0C2}"/>
              </a:ext>
            </a:extLst>
          </p:cNvPr>
          <p:cNvSpPr>
            <a:spLocks noGrp="1"/>
          </p:cNvSpPr>
          <p:nvPr>
            <p:ph type="sldNum" sz="quarter" idx="12"/>
          </p:nvPr>
        </p:nvSpPr>
        <p:spPr/>
        <p:txBody>
          <a:bodyPr/>
          <a:lstStyle/>
          <a:p>
            <a:fld id="{C7B29766-80B8-DA4E-9862-AF46132ECEE6}" type="slidenum">
              <a:rPr lang="en-US" smtClean="0"/>
              <a:t>37</a:t>
            </a:fld>
            <a:endParaRPr lang="en-US" dirty="0"/>
          </a:p>
        </p:txBody>
      </p:sp>
      <p:sp>
        <p:nvSpPr>
          <p:cNvPr id="6" name="TextBox 5">
            <a:extLst>
              <a:ext uri="{FF2B5EF4-FFF2-40B4-BE49-F238E27FC236}">
                <a16:creationId xmlns:a16="http://schemas.microsoft.com/office/drawing/2014/main" id="{66669833-F035-5EAB-D4B0-E0D32C103BEB}"/>
              </a:ext>
            </a:extLst>
          </p:cNvPr>
          <p:cNvSpPr txBox="1"/>
          <p:nvPr/>
        </p:nvSpPr>
        <p:spPr>
          <a:xfrm>
            <a:off x="554773" y="597836"/>
            <a:ext cx="4130565" cy="2092881"/>
          </a:xfrm>
          <a:prstGeom prst="rect">
            <a:avLst/>
          </a:prstGeom>
          <a:noFill/>
        </p:spPr>
        <p:txBody>
          <a:bodyPr wrap="square" rtlCol="0">
            <a:spAutoFit/>
          </a:bodyPr>
          <a:lstStyle/>
          <a:p>
            <a:r>
              <a:rPr lang="en-US" sz="2800" b="1" kern="1200" dirty="0">
                <a:solidFill>
                  <a:schemeClr val="tx1"/>
                </a:solidFill>
                <a:ea typeface="+mj-ea"/>
                <a:cs typeface="+mj-cs"/>
              </a:rPr>
              <a:t>Jesus</a:t>
            </a:r>
            <a:r>
              <a:rPr lang="en-US" sz="2800" b="1" i="0" u="none" strike="noStrike" kern="1200" dirty="0">
                <a:solidFill>
                  <a:schemeClr val="tx1"/>
                </a:solidFill>
                <a:effectLst/>
                <a:ea typeface="+mj-ea"/>
                <a:cs typeface="+mj-cs"/>
              </a:rPr>
              <a:t> is seeking a </a:t>
            </a:r>
          </a:p>
          <a:p>
            <a:r>
              <a:rPr lang="en-US" sz="2800" b="1" i="0" u="none" strike="noStrike" kern="1200" dirty="0">
                <a:solidFill>
                  <a:schemeClr val="tx1"/>
                </a:solidFill>
                <a:effectLst/>
                <a:ea typeface="+mj-ea"/>
                <a:cs typeface="+mj-cs"/>
              </a:rPr>
              <a:t>virtuous, beautiful </a:t>
            </a:r>
          </a:p>
          <a:p>
            <a:r>
              <a:rPr lang="en-US" sz="2800" b="1" i="0" u="none" strike="noStrike" kern="1200" dirty="0">
                <a:solidFill>
                  <a:schemeClr val="tx1"/>
                </a:solidFill>
                <a:effectLst/>
                <a:ea typeface="+mj-ea"/>
                <a:cs typeface="+mj-cs"/>
              </a:rPr>
              <a:t>Bride without spot </a:t>
            </a:r>
          </a:p>
          <a:p>
            <a:r>
              <a:rPr lang="en-US" sz="2800" b="1" i="0" u="none" strike="noStrike" kern="1200" dirty="0">
                <a:solidFill>
                  <a:schemeClr val="tx1"/>
                </a:solidFill>
                <a:effectLst/>
                <a:ea typeface="+mj-ea"/>
                <a:cs typeface="+mj-cs"/>
              </a:rPr>
              <a:t>or wrinkle... </a:t>
            </a:r>
            <a:endParaRPr lang="en-US" sz="2800" b="1" kern="1200" dirty="0">
              <a:solidFill>
                <a:schemeClr val="tx1"/>
              </a:solidFill>
              <a:ea typeface="+mj-ea"/>
              <a:cs typeface="+mj-cs"/>
            </a:endParaRPr>
          </a:p>
          <a:p>
            <a:endParaRPr lang="en-US" dirty="0"/>
          </a:p>
        </p:txBody>
      </p:sp>
      <p:pic>
        <p:nvPicPr>
          <p:cNvPr id="8" name="Picture 7" descr="A picture containing honey&#10;&#10;Description automatically generated">
            <a:extLst>
              <a:ext uri="{FF2B5EF4-FFF2-40B4-BE49-F238E27FC236}">
                <a16:creationId xmlns:a16="http://schemas.microsoft.com/office/drawing/2014/main" id="{9CB3327E-B38D-CB83-C792-58F0640E999F}"/>
              </a:ext>
            </a:extLst>
          </p:cNvPr>
          <p:cNvPicPr>
            <a:picLocks noChangeAspect="1"/>
          </p:cNvPicPr>
          <p:nvPr/>
        </p:nvPicPr>
        <p:blipFill>
          <a:blip r:embed="rId2"/>
          <a:stretch>
            <a:fillRect/>
          </a:stretch>
        </p:blipFill>
        <p:spPr>
          <a:xfrm>
            <a:off x="554773" y="4610177"/>
            <a:ext cx="3035474" cy="1399332"/>
          </a:xfrm>
          <a:prstGeom prst="rect">
            <a:avLst/>
          </a:prstGeom>
        </p:spPr>
      </p:pic>
      <p:pic>
        <p:nvPicPr>
          <p:cNvPr id="10" name="Picture 9" descr="A person in a white dress&#10;&#10;Description automatically generated with medium confidence">
            <a:extLst>
              <a:ext uri="{FF2B5EF4-FFF2-40B4-BE49-F238E27FC236}">
                <a16:creationId xmlns:a16="http://schemas.microsoft.com/office/drawing/2014/main" id="{5F87F52E-B4C6-F83F-A5E1-037B94B40330}"/>
              </a:ext>
            </a:extLst>
          </p:cNvPr>
          <p:cNvPicPr>
            <a:picLocks noChangeAspect="1"/>
          </p:cNvPicPr>
          <p:nvPr/>
        </p:nvPicPr>
        <p:blipFill>
          <a:blip r:embed="rId3"/>
          <a:stretch>
            <a:fillRect/>
          </a:stretch>
        </p:blipFill>
        <p:spPr>
          <a:xfrm>
            <a:off x="3989288" y="597836"/>
            <a:ext cx="7563856" cy="5662328"/>
          </a:xfrm>
          <a:prstGeom prst="rect">
            <a:avLst/>
          </a:prstGeom>
        </p:spPr>
      </p:pic>
    </p:spTree>
    <p:extLst>
      <p:ext uri="{BB962C8B-B14F-4D97-AF65-F5344CB8AC3E}">
        <p14:creationId xmlns:p14="http://schemas.microsoft.com/office/powerpoint/2010/main" val="20666961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09CFAB-5800-5822-72D2-04900C67E0C2}"/>
              </a:ext>
            </a:extLst>
          </p:cNvPr>
          <p:cNvSpPr>
            <a:spLocks noGrp="1"/>
          </p:cNvSpPr>
          <p:nvPr>
            <p:ph type="sldNum" sz="quarter" idx="12"/>
          </p:nvPr>
        </p:nvSpPr>
        <p:spPr/>
        <p:txBody>
          <a:bodyPr/>
          <a:lstStyle/>
          <a:p>
            <a:fld id="{C7B29766-80B8-DA4E-9862-AF46132ECEE6}" type="slidenum">
              <a:rPr lang="en-US" smtClean="0"/>
              <a:t>38</a:t>
            </a:fld>
            <a:endParaRPr lang="en-US" dirty="0"/>
          </a:p>
        </p:txBody>
      </p:sp>
      <p:pic>
        <p:nvPicPr>
          <p:cNvPr id="5" name="Picture 4" descr="A picture containing water, outdoor, sport, wave&#10;&#10;Description automatically generated">
            <a:extLst>
              <a:ext uri="{FF2B5EF4-FFF2-40B4-BE49-F238E27FC236}">
                <a16:creationId xmlns:a16="http://schemas.microsoft.com/office/drawing/2014/main" id="{79B3F0CE-33B5-1316-CE81-71B313A2157E}"/>
              </a:ext>
            </a:extLst>
          </p:cNvPr>
          <p:cNvPicPr>
            <a:picLocks noChangeAspect="1"/>
          </p:cNvPicPr>
          <p:nvPr/>
        </p:nvPicPr>
        <p:blipFill>
          <a:blip r:embed="rId2"/>
          <a:stretch>
            <a:fillRect/>
          </a:stretch>
        </p:blipFill>
        <p:spPr>
          <a:xfrm>
            <a:off x="-28901" y="-16257"/>
            <a:ext cx="12220901" cy="6874257"/>
          </a:xfrm>
          <a:prstGeom prst="rect">
            <a:avLst/>
          </a:prstGeom>
        </p:spPr>
      </p:pic>
    </p:spTree>
    <p:extLst>
      <p:ext uri="{BB962C8B-B14F-4D97-AF65-F5344CB8AC3E}">
        <p14:creationId xmlns:p14="http://schemas.microsoft.com/office/powerpoint/2010/main" val="9120718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09CFAB-5800-5822-72D2-04900C67E0C2}"/>
              </a:ext>
            </a:extLst>
          </p:cNvPr>
          <p:cNvSpPr>
            <a:spLocks noGrp="1"/>
          </p:cNvSpPr>
          <p:nvPr>
            <p:ph type="sldNum" sz="quarter" idx="12"/>
          </p:nvPr>
        </p:nvSpPr>
        <p:spPr/>
        <p:txBody>
          <a:bodyPr/>
          <a:lstStyle/>
          <a:p>
            <a:fld id="{C7B29766-80B8-DA4E-9862-AF46132ECEE6}" type="slidenum">
              <a:rPr lang="en-US" smtClean="0"/>
              <a:t>39</a:t>
            </a:fld>
            <a:endParaRPr lang="en-US" dirty="0"/>
          </a:p>
        </p:txBody>
      </p:sp>
      <p:pic>
        <p:nvPicPr>
          <p:cNvPr id="5" name="Picture 4" descr="A picture containing water, outdoor, sport, wave&#10;&#10;Description automatically generated">
            <a:extLst>
              <a:ext uri="{FF2B5EF4-FFF2-40B4-BE49-F238E27FC236}">
                <a16:creationId xmlns:a16="http://schemas.microsoft.com/office/drawing/2014/main" id="{79B3F0CE-33B5-1316-CE81-71B313A2157E}"/>
              </a:ext>
            </a:extLst>
          </p:cNvPr>
          <p:cNvPicPr>
            <a:picLocks noChangeAspect="1"/>
          </p:cNvPicPr>
          <p:nvPr/>
        </p:nvPicPr>
        <p:blipFill>
          <a:blip r:embed="rId2"/>
          <a:stretch>
            <a:fillRect/>
          </a:stretch>
        </p:blipFill>
        <p:spPr>
          <a:xfrm>
            <a:off x="-28901" y="-16257"/>
            <a:ext cx="12220901" cy="6874257"/>
          </a:xfrm>
          <a:prstGeom prst="rect">
            <a:avLst/>
          </a:prstGeom>
        </p:spPr>
      </p:pic>
      <p:sp>
        <p:nvSpPr>
          <p:cNvPr id="6" name="TextBox 5">
            <a:extLst>
              <a:ext uri="{FF2B5EF4-FFF2-40B4-BE49-F238E27FC236}">
                <a16:creationId xmlns:a16="http://schemas.microsoft.com/office/drawing/2014/main" id="{2DB6D18C-454E-F51D-E9CE-4DCA4774B330}"/>
              </a:ext>
            </a:extLst>
          </p:cNvPr>
          <p:cNvSpPr txBox="1"/>
          <p:nvPr/>
        </p:nvSpPr>
        <p:spPr>
          <a:xfrm>
            <a:off x="483476" y="400058"/>
            <a:ext cx="11225048" cy="1846659"/>
          </a:xfrm>
          <a:prstGeom prst="rect">
            <a:avLst/>
          </a:prstGeom>
          <a:noFill/>
        </p:spPr>
        <p:txBody>
          <a:bodyPr wrap="square" rtlCol="0">
            <a:spAutoFit/>
          </a:bodyPr>
          <a:lstStyle/>
          <a:p>
            <a:r>
              <a:rPr lang="en-US" sz="3200" b="1" dirty="0">
                <a:effectLst/>
                <a:ea typeface="Times New Roman" panose="02020603050405020304" pitchFamily="18" charset="0"/>
              </a:rPr>
              <a:t>Philippians 2:6-8 “Though He was God, did not demand His rights as God, but </a:t>
            </a:r>
            <a:r>
              <a:rPr lang="en-US" sz="3200" b="1" u="sng" dirty="0">
                <a:effectLst/>
                <a:ea typeface="Times New Roman" panose="02020603050405020304" pitchFamily="18" charset="0"/>
              </a:rPr>
              <a:t>laid aside His mighty power and glory</a:t>
            </a:r>
            <a:r>
              <a:rPr lang="en-US" sz="3200" b="1" dirty="0">
                <a:effectLst/>
                <a:ea typeface="Times New Roman" panose="02020603050405020304" pitchFamily="18" charset="0"/>
              </a:rPr>
              <a:t>, taking the disguise of a slave and becoming like men.”</a:t>
            </a:r>
          </a:p>
          <a:p>
            <a:endParaRPr lang="en-US" dirty="0"/>
          </a:p>
        </p:txBody>
      </p:sp>
    </p:spTree>
    <p:extLst>
      <p:ext uri="{BB962C8B-B14F-4D97-AF65-F5344CB8AC3E}">
        <p14:creationId xmlns:p14="http://schemas.microsoft.com/office/powerpoint/2010/main" val="3940734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CEA5A46A-34BC-E7C1-E81D-3FADFFCDD5F5}"/>
              </a:ext>
            </a:extLst>
          </p:cNvPr>
          <p:cNvPicPr>
            <a:picLocks noChangeAspect="1"/>
          </p:cNvPicPr>
          <p:nvPr/>
        </p:nvPicPr>
        <p:blipFill>
          <a:blip r:embed="rId2"/>
          <a:stretch>
            <a:fillRect/>
          </a:stretch>
        </p:blipFill>
        <p:spPr>
          <a:xfrm>
            <a:off x="1500063" y="0"/>
            <a:ext cx="9191874" cy="6858000"/>
          </a:xfrm>
          <a:prstGeom prst="rect">
            <a:avLst/>
          </a:prstGeom>
        </p:spPr>
      </p:pic>
      <p:pic>
        <p:nvPicPr>
          <p:cNvPr id="5" name="Picture 4">
            <a:extLst>
              <a:ext uri="{FF2B5EF4-FFF2-40B4-BE49-F238E27FC236}">
                <a16:creationId xmlns:a16="http://schemas.microsoft.com/office/drawing/2014/main" id="{238EBF76-9FEB-614F-EE17-7DCC966A8068}"/>
              </a:ext>
            </a:extLst>
          </p:cNvPr>
          <p:cNvPicPr>
            <a:picLocks noChangeAspect="1"/>
          </p:cNvPicPr>
          <p:nvPr/>
        </p:nvPicPr>
        <p:blipFill>
          <a:blip r:embed="rId3"/>
          <a:stretch>
            <a:fillRect/>
          </a:stretch>
        </p:blipFill>
        <p:spPr>
          <a:xfrm>
            <a:off x="1" y="0"/>
            <a:ext cx="1593884" cy="6858000"/>
          </a:xfrm>
          <a:prstGeom prst="rect">
            <a:avLst/>
          </a:prstGeom>
        </p:spPr>
      </p:pic>
      <p:pic>
        <p:nvPicPr>
          <p:cNvPr id="6" name="Picture 5">
            <a:extLst>
              <a:ext uri="{FF2B5EF4-FFF2-40B4-BE49-F238E27FC236}">
                <a16:creationId xmlns:a16="http://schemas.microsoft.com/office/drawing/2014/main" id="{E556C90A-CAAA-8250-9356-26976281ECBE}"/>
              </a:ext>
            </a:extLst>
          </p:cNvPr>
          <p:cNvPicPr>
            <a:picLocks noChangeAspect="1"/>
          </p:cNvPicPr>
          <p:nvPr/>
        </p:nvPicPr>
        <p:blipFill>
          <a:blip r:embed="rId3"/>
          <a:stretch>
            <a:fillRect/>
          </a:stretch>
        </p:blipFill>
        <p:spPr>
          <a:xfrm>
            <a:off x="10008296" y="0"/>
            <a:ext cx="2277525" cy="6858000"/>
          </a:xfrm>
          <a:prstGeom prst="rect">
            <a:avLst/>
          </a:prstGeom>
        </p:spPr>
      </p:pic>
      <p:pic>
        <p:nvPicPr>
          <p:cNvPr id="8" name="Picture 7" descr="Background pattern&#10;&#10;Description automatically generated with low confidence">
            <a:extLst>
              <a:ext uri="{FF2B5EF4-FFF2-40B4-BE49-F238E27FC236}">
                <a16:creationId xmlns:a16="http://schemas.microsoft.com/office/drawing/2014/main" id="{9A00B738-EE95-9ABB-620E-A6147C8F33EE}"/>
              </a:ext>
            </a:extLst>
          </p:cNvPr>
          <p:cNvPicPr>
            <a:picLocks noChangeAspect="1"/>
          </p:cNvPicPr>
          <p:nvPr/>
        </p:nvPicPr>
        <p:blipFill>
          <a:blip r:embed="rId4"/>
          <a:stretch>
            <a:fillRect/>
          </a:stretch>
        </p:blipFill>
        <p:spPr>
          <a:xfrm>
            <a:off x="2560547" y="1565753"/>
            <a:ext cx="7259858" cy="3670649"/>
          </a:xfrm>
          <a:prstGeom prst="rect">
            <a:avLst/>
          </a:prstGeom>
        </p:spPr>
      </p:pic>
      <p:pic>
        <p:nvPicPr>
          <p:cNvPr id="15" name="Picture 14" descr="Background pattern&#10;&#10;Description automatically generated with low confidence">
            <a:extLst>
              <a:ext uri="{FF2B5EF4-FFF2-40B4-BE49-F238E27FC236}">
                <a16:creationId xmlns:a16="http://schemas.microsoft.com/office/drawing/2014/main" id="{6BFDCFC6-4A3A-D0E6-0CED-2B50CF4C2ADC}"/>
              </a:ext>
            </a:extLst>
          </p:cNvPr>
          <p:cNvPicPr>
            <a:picLocks noChangeAspect="1"/>
          </p:cNvPicPr>
          <p:nvPr/>
        </p:nvPicPr>
        <p:blipFill>
          <a:blip r:embed="rId4"/>
          <a:stretch>
            <a:fillRect/>
          </a:stretch>
        </p:blipFill>
        <p:spPr>
          <a:xfrm rot="5400000">
            <a:off x="6048752" y="-2889942"/>
            <a:ext cx="882777" cy="8028613"/>
          </a:xfrm>
          <a:prstGeom prst="rect">
            <a:avLst/>
          </a:prstGeom>
        </p:spPr>
      </p:pic>
      <p:pic>
        <p:nvPicPr>
          <p:cNvPr id="17" name="Picture 16" descr="Graphical user interface&#10;&#10;Description automatically generated with low confidence">
            <a:extLst>
              <a:ext uri="{FF2B5EF4-FFF2-40B4-BE49-F238E27FC236}">
                <a16:creationId xmlns:a16="http://schemas.microsoft.com/office/drawing/2014/main" id="{55ACBB31-8DBB-647A-2FAA-C236E0B43753}"/>
              </a:ext>
            </a:extLst>
          </p:cNvPr>
          <p:cNvPicPr>
            <a:picLocks noChangeAspect="1"/>
          </p:cNvPicPr>
          <p:nvPr/>
        </p:nvPicPr>
        <p:blipFill>
          <a:blip r:embed="rId5"/>
          <a:stretch>
            <a:fillRect/>
          </a:stretch>
        </p:blipFill>
        <p:spPr>
          <a:xfrm>
            <a:off x="1687553" y="60639"/>
            <a:ext cx="8523346" cy="1211583"/>
          </a:xfrm>
          <a:prstGeom prst="rect">
            <a:avLst/>
          </a:prstGeom>
        </p:spPr>
      </p:pic>
      <p:sp>
        <p:nvSpPr>
          <p:cNvPr id="2" name="Slide Number Placeholder 1">
            <a:extLst>
              <a:ext uri="{FF2B5EF4-FFF2-40B4-BE49-F238E27FC236}">
                <a16:creationId xmlns:a16="http://schemas.microsoft.com/office/drawing/2014/main" id="{FBE9BCF0-4085-7114-3CCA-AEF9903E52C5}"/>
              </a:ext>
            </a:extLst>
          </p:cNvPr>
          <p:cNvSpPr>
            <a:spLocks noGrp="1"/>
          </p:cNvSpPr>
          <p:nvPr>
            <p:ph type="sldNum" sz="quarter" idx="12"/>
          </p:nvPr>
        </p:nvSpPr>
        <p:spPr/>
        <p:txBody>
          <a:bodyPr/>
          <a:lstStyle/>
          <a:p>
            <a:fld id="{C7B29766-80B8-DA4E-9862-AF46132ECEE6}" type="slidenum">
              <a:rPr lang="en-US" smtClean="0"/>
              <a:t>4</a:t>
            </a:fld>
            <a:endParaRPr lang="en-US" dirty="0"/>
          </a:p>
        </p:txBody>
      </p:sp>
      <p:pic>
        <p:nvPicPr>
          <p:cNvPr id="7" name="Picture 6" descr="Diagram, shape&#10;&#10;Description automatically generated">
            <a:extLst>
              <a:ext uri="{FF2B5EF4-FFF2-40B4-BE49-F238E27FC236}">
                <a16:creationId xmlns:a16="http://schemas.microsoft.com/office/drawing/2014/main" id="{DAB98514-8CF6-9689-3877-9C92C154545F}"/>
              </a:ext>
            </a:extLst>
          </p:cNvPr>
          <p:cNvPicPr>
            <a:picLocks noChangeAspect="1"/>
          </p:cNvPicPr>
          <p:nvPr/>
        </p:nvPicPr>
        <p:blipFill>
          <a:blip r:embed="rId6"/>
          <a:stretch>
            <a:fillRect/>
          </a:stretch>
        </p:blipFill>
        <p:spPr>
          <a:xfrm>
            <a:off x="4573902" y="1748251"/>
            <a:ext cx="3044195" cy="2630185"/>
          </a:xfrm>
          <a:prstGeom prst="rect">
            <a:avLst/>
          </a:prstGeom>
        </p:spPr>
      </p:pic>
      <p:pic>
        <p:nvPicPr>
          <p:cNvPr id="10" name="Picture 9" descr="Background pattern&#10;&#10;Description automatically generated with low confidence">
            <a:extLst>
              <a:ext uri="{FF2B5EF4-FFF2-40B4-BE49-F238E27FC236}">
                <a16:creationId xmlns:a16="http://schemas.microsoft.com/office/drawing/2014/main" id="{2110FBF9-60EA-01CA-DDCB-15809A0137DE}"/>
              </a:ext>
            </a:extLst>
          </p:cNvPr>
          <p:cNvPicPr>
            <a:picLocks noChangeAspect="1"/>
          </p:cNvPicPr>
          <p:nvPr/>
        </p:nvPicPr>
        <p:blipFill>
          <a:blip r:embed="rId7"/>
          <a:stretch>
            <a:fillRect/>
          </a:stretch>
        </p:blipFill>
        <p:spPr>
          <a:xfrm>
            <a:off x="4573902" y="4011105"/>
            <a:ext cx="3044194" cy="428920"/>
          </a:xfrm>
          <a:prstGeom prst="rect">
            <a:avLst/>
          </a:prstGeom>
        </p:spPr>
      </p:pic>
      <p:pic>
        <p:nvPicPr>
          <p:cNvPr id="4" name="Picture 3" descr="Background pattern&#10;&#10;Description automatically generated with low confidence">
            <a:extLst>
              <a:ext uri="{FF2B5EF4-FFF2-40B4-BE49-F238E27FC236}">
                <a16:creationId xmlns:a16="http://schemas.microsoft.com/office/drawing/2014/main" id="{F7D411F4-BC6F-BE69-DA12-92D3CD374EB0}"/>
              </a:ext>
            </a:extLst>
          </p:cNvPr>
          <p:cNvPicPr>
            <a:picLocks noChangeAspect="1"/>
          </p:cNvPicPr>
          <p:nvPr/>
        </p:nvPicPr>
        <p:blipFill>
          <a:blip r:embed="rId7"/>
          <a:stretch>
            <a:fillRect/>
          </a:stretch>
        </p:blipFill>
        <p:spPr>
          <a:xfrm>
            <a:off x="4573902" y="1745203"/>
            <a:ext cx="3044194" cy="333407"/>
          </a:xfrm>
          <a:prstGeom prst="rect">
            <a:avLst/>
          </a:prstGeom>
        </p:spPr>
      </p:pic>
      <p:sp>
        <p:nvSpPr>
          <p:cNvPr id="9" name="TextBox 8">
            <a:extLst>
              <a:ext uri="{FF2B5EF4-FFF2-40B4-BE49-F238E27FC236}">
                <a16:creationId xmlns:a16="http://schemas.microsoft.com/office/drawing/2014/main" id="{8CFF0816-8DB2-AA9A-CD43-F6724B10813B}"/>
              </a:ext>
            </a:extLst>
          </p:cNvPr>
          <p:cNvSpPr txBox="1"/>
          <p:nvPr/>
        </p:nvSpPr>
        <p:spPr>
          <a:xfrm>
            <a:off x="5566528" y="1664870"/>
            <a:ext cx="1141338" cy="523220"/>
          </a:xfrm>
          <a:prstGeom prst="rect">
            <a:avLst/>
          </a:prstGeom>
          <a:noFill/>
        </p:spPr>
        <p:txBody>
          <a:bodyPr wrap="none" rtlCol="0">
            <a:spAutoFit/>
          </a:bodyPr>
          <a:lstStyle/>
          <a:p>
            <a:r>
              <a:rPr lang="en-US" sz="2800" b="1" dirty="0"/>
              <a:t>Father</a:t>
            </a:r>
          </a:p>
        </p:txBody>
      </p:sp>
      <p:sp>
        <p:nvSpPr>
          <p:cNvPr id="11" name="TextBox 10">
            <a:extLst>
              <a:ext uri="{FF2B5EF4-FFF2-40B4-BE49-F238E27FC236}">
                <a16:creationId xmlns:a16="http://schemas.microsoft.com/office/drawing/2014/main" id="{5B26CD95-817D-B81E-18AA-CCDC75EB1424}"/>
              </a:ext>
            </a:extLst>
          </p:cNvPr>
          <p:cNvSpPr txBox="1"/>
          <p:nvPr/>
        </p:nvSpPr>
        <p:spPr>
          <a:xfrm>
            <a:off x="4594947" y="3950266"/>
            <a:ext cx="3084499" cy="523220"/>
          </a:xfrm>
          <a:prstGeom prst="rect">
            <a:avLst/>
          </a:prstGeom>
          <a:noFill/>
        </p:spPr>
        <p:txBody>
          <a:bodyPr wrap="none" rtlCol="0">
            <a:spAutoFit/>
          </a:bodyPr>
          <a:lstStyle/>
          <a:p>
            <a:r>
              <a:rPr lang="en-US" sz="2800" b="1" dirty="0"/>
              <a:t>Son                   Spirit</a:t>
            </a:r>
          </a:p>
        </p:txBody>
      </p:sp>
    </p:spTree>
    <p:extLst>
      <p:ext uri="{BB962C8B-B14F-4D97-AF65-F5344CB8AC3E}">
        <p14:creationId xmlns:p14="http://schemas.microsoft.com/office/powerpoint/2010/main" val="16380542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09CFAB-5800-5822-72D2-04900C67E0C2}"/>
              </a:ext>
            </a:extLst>
          </p:cNvPr>
          <p:cNvSpPr>
            <a:spLocks noGrp="1"/>
          </p:cNvSpPr>
          <p:nvPr>
            <p:ph type="sldNum" sz="quarter" idx="12"/>
          </p:nvPr>
        </p:nvSpPr>
        <p:spPr/>
        <p:txBody>
          <a:bodyPr/>
          <a:lstStyle/>
          <a:p>
            <a:fld id="{C7B29766-80B8-DA4E-9862-AF46132ECEE6}" type="slidenum">
              <a:rPr lang="en-US" smtClean="0"/>
              <a:t>40</a:t>
            </a:fld>
            <a:endParaRPr lang="en-US" dirty="0"/>
          </a:p>
        </p:txBody>
      </p:sp>
      <p:sp>
        <p:nvSpPr>
          <p:cNvPr id="3" name="TextBox 2">
            <a:extLst>
              <a:ext uri="{FF2B5EF4-FFF2-40B4-BE49-F238E27FC236}">
                <a16:creationId xmlns:a16="http://schemas.microsoft.com/office/drawing/2014/main" id="{85F992E8-5D18-DD23-63B0-4F68AB1375E3}"/>
              </a:ext>
            </a:extLst>
          </p:cNvPr>
          <p:cNvSpPr txBox="1"/>
          <p:nvPr/>
        </p:nvSpPr>
        <p:spPr>
          <a:xfrm>
            <a:off x="643054" y="5758058"/>
            <a:ext cx="10905892" cy="830997"/>
          </a:xfrm>
          <a:prstGeom prst="rect">
            <a:avLst/>
          </a:prstGeom>
          <a:noFill/>
        </p:spPr>
        <p:txBody>
          <a:bodyPr wrap="square" rtlCol="0">
            <a:spAutoFit/>
          </a:bodyPr>
          <a:lstStyle/>
          <a:p>
            <a:r>
              <a:rPr lang="en-US" sz="2400" b="1" dirty="0">
                <a:solidFill>
                  <a:srgbClr val="000000"/>
                </a:solidFill>
                <a:effectLst/>
                <a:latin typeface="Calibri" panose="020F0502020204030204" pitchFamily="34" charset="0"/>
                <a:ea typeface="Times New Roman" panose="02020603050405020304" pitchFamily="18" charset="0"/>
              </a:rPr>
              <a:t>John 14:12 </a:t>
            </a:r>
            <a:r>
              <a:rPr lang="en-US" sz="2400" b="1" dirty="0">
                <a:solidFill>
                  <a:srgbClr val="FF0000"/>
                </a:solidFill>
                <a:effectLst/>
                <a:latin typeface="Calibri" panose="020F0502020204030204" pitchFamily="34" charset="0"/>
                <a:ea typeface="Times New Roman" panose="02020603050405020304" pitchFamily="18" charset="0"/>
              </a:rPr>
              <a:t>“Most assuredly, I say to you, he who believes in Me, the works that I do he will do also; and greater works than these he will do, because I go to My Father.”</a:t>
            </a:r>
            <a:endParaRPr lang="en-US" sz="2400" b="1" dirty="0"/>
          </a:p>
        </p:txBody>
      </p:sp>
      <p:pic>
        <p:nvPicPr>
          <p:cNvPr id="5" name="Picture 4" descr="A picture containing person, person&#10;&#10;Description automatically generated">
            <a:extLst>
              <a:ext uri="{FF2B5EF4-FFF2-40B4-BE49-F238E27FC236}">
                <a16:creationId xmlns:a16="http://schemas.microsoft.com/office/drawing/2014/main" id="{81D65D98-CFAA-3150-2F62-2DD2726CEE57}"/>
              </a:ext>
            </a:extLst>
          </p:cNvPr>
          <p:cNvPicPr>
            <a:picLocks noChangeAspect="1"/>
          </p:cNvPicPr>
          <p:nvPr/>
        </p:nvPicPr>
        <p:blipFill>
          <a:blip r:embed="rId2"/>
          <a:stretch>
            <a:fillRect/>
          </a:stretch>
        </p:blipFill>
        <p:spPr>
          <a:xfrm>
            <a:off x="768673" y="268945"/>
            <a:ext cx="10585127" cy="5423784"/>
          </a:xfrm>
          <a:prstGeom prst="rect">
            <a:avLst/>
          </a:prstGeom>
        </p:spPr>
      </p:pic>
    </p:spTree>
    <p:extLst>
      <p:ext uri="{BB962C8B-B14F-4D97-AF65-F5344CB8AC3E}">
        <p14:creationId xmlns:p14="http://schemas.microsoft.com/office/powerpoint/2010/main" val="3659358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CEA5A46A-34BC-E7C1-E81D-3FADFFCDD5F5}"/>
              </a:ext>
            </a:extLst>
          </p:cNvPr>
          <p:cNvPicPr>
            <a:picLocks noChangeAspect="1"/>
          </p:cNvPicPr>
          <p:nvPr/>
        </p:nvPicPr>
        <p:blipFill>
          <a:blip r:embed="rId2"/>
          <a:stretch>
            <a:fillRect/>
          </a:stretch>
        </p:blipFill>
        <p:spPr>
          <a:xfrm>
            <a:off x="1500063" y="0"/>
            <a:ext cx="9191874" cy="6858000"/>
          </a:xfrm>
          <a:prstGeom prst="rect">
            <a:avLst/>
          </a:prstGeom>
        </p:spPr>
      </p:pic>
      <p:pic>
        <p:nvPicPr>
          <p:cNvPr id="5" name="Picture 4">
            <a:extLst>
              <a:ext uri="{FF2B5EF4-FFF2-40B4-BE49-F238E27FC236}">
                <a16:creationId xmlns:a16="http://schemas.microsoft.com/office/drawing/2014/main" id="{238EBF76-9FEB-614F-EE17-7DCC966A8068}"/>
              </a:ext>
            </a:extLst>
          </p:cNvPr>
          <p:cNvPicPr>
            <a:picLocks noChangeAspect="1"/>
          </p:cNvPicPr>
          <p:nvPr/>
        </p:nvPicPr>
        <p:blipFill>
          <a:blip r:embed="rId3"/>
          <a:stretch>
            <a:fillRect/>
          </a:stretch>
        </p:blipFill>
        <p:spPr>
          <a:xfrm>
            <a:off x="1" y="0"/>
            <a:ext cx="1593884" cy="6858000"/>
          </a:xfrm>
          <a:prstGeom prst="rect">
            <a:avLst/>
          </a:prstGeom>
        </p:spPr>
      </p:pic>
      <p:pic>
        <p:nvPicPr>
          <p:cNvPr id="6" name="Picture 5">
            <a:extLst>
              <a:ext uri="{FF2B5EF4-FFF2-40B4-BE49-F238E27FC236}">
                <a16:creationId xmlns:a16="http://schemas.microsoft.com/office/drawing/2014/main" id="{E556C90A-CAAA-8250-9356-26976281ECBE}"/>
              </a:ext>
            </a:extLst>
          </p:cNvPr>
          <p:cNvPicPr>
            <a:picLocks noChangeAspect="1"/>
          </p:cNvPicPr>
          <p:nvPr/>
        </p:nvPicPr>
        <p:blipFill>
          <a:blip r:embed="rId3"/>
          <a:stretch>
            <a:fillRect/>
          </a:stretch>
        </p:blipFill>
        <p:spPr>
          <a:xfrm>
            <a:off x="10008296" y="0"/>
            <a:ext cx="2277525" cy="6858000"/>
          </a:xfrm>
          <a:prstGeom prst="rect">
            <a:avLst/>
          </a:prstGeom>
        </p:spPr>
      </p:pic>
      <p:pic>
        <p:nvPicPr>
          <p:cNvPr id="8" name="Picture 7" descr="Background pattern&#10;&#10;Description automatically generated with low confidence">
            <a:extLst>
              <a:ext uri="{FF2B5EF4-FFF2-40B4-BE49-F238E27FC236}">
                <a16:creationId xmlns:a16="http://schemas.microsoft.com/office/drawing/2014/main" id="{9A00B738-EE95-9ABB-620E-A6147C8F33EE}"/>
              </a:ext>
            </a:extLst>
          </p:cNvPr>
          <p:cNvPicPr>
            <a:picLocks noChangeAspect="1"/>
          </p:cNvPicPr>
          <p:nvPr/>
        </p:nvPicPr>
        <p:blipFill>
          <a:blip r:embed="rId4"/>
          <a:stretch>
            <a:fillRect/>
          </a:stretch>
        </p:blipFill>
        <p:spPr>
          <a:xfrm>
            <a:off x="2560547" y="1565753"/>
            <a:ext cx="7259858" cy="3670649"/>
          </a:xfrm>
          <a:prstGeom prst="rect">
            <a:avLst/>
          </a:prstGeom>
        </p:spPr>
      </p:pic>
      <p:sp>
        <p:nvSpPr>
          <p:cNvPr id="12" name="TextBox 11">
            <a:extLst>
              <a:ext uri="{FF2B5EF4-FFF2-40B4-BE49-F238E27FC236}">
                <a16:creationId xmlns:a16="http://schemas.microsoft.com/office/drawing/2014/main" id="{0604A440-E9E2-6D05-9951-8CC31EE9AE7D}"/>
              </a:ext>
            </a:extLst>
          </p:cNvPr>
          <p:cNvSpPr txBox="1"/>
          <p:nvPr/>
        </p:nvSpPr>
        <p:spPr>
          <a:xfrm>
            <a:off x="522788" y="3969708"/>
            <a:ext cx="11591943" cy="1384995"/>
          </a:xfrm>
          <a:prstGeom prst="rect">
            <a:avLst/>
          </a:prstGeom>
          <a:noFill/>
        </p:spPr>
        <p:txBody>
          <a:bodyPr wrap="square" rtlCol="0">
            <a:spAutoFit/>
          </a:bodyPr>
          <a:lstStyle/>
          <a:p>
            <a:r>
              <a:rPr lang="en-US" sz="21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r>
              <a:rPr lang="en-US" sz="2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There are </a:t>
            </a:r>
            <a:r>
              <a:rPr lang="en-US" sz="21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diversities of gifts</a:t>
            </a:r>
            <a:r>
              <a:rPr lang="en-US" sz="2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but the same </a:t>
            </a:r>
            <a:r>
              <a:rPr lang="en-US" sz="21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Spirit</a:t>
            </a:r>
            <a:r>
              <a:rPr lang="en-US" sz="2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There are </a:t>
            </a:r>
            <a:r>
              <a:rPr lang="en-US" sz="21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differences of ministries</a:t>
            </a:r>
            <a:r>
              <a:rPr lang="en-US" sz="2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but the same </a:t>
            </a:r>
            <a:r>
              <a:rPr lang="en-US" sz="21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Lord</a:t>
            </a:r>
            <a:r>
              <a:rPr lang="en-US" sz="2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And there are </a:t>
            </a:r>
            <a:r>
              <a:rPr lang="en-US" sz="21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diversities of activities</a:t>
            </a:r>
            <a:r>
              <a:rPr lang="en-US" sz="2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but it is the same </a:t>
            </a:r>
            <a:r>
              <a:rPr lang="en-US" sz="21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God </a:t>
            </a:r>
            <a:r>
              <a:rPr lang="en-US" sz="2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who works all in all. But the manifestation of the Spirit</a:t>
            </a:r>
            <a:r>
              <a:rPr lang="en-US" sz="21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a:t>
            </a:r>
            <a:r>
              <a:rPr lang="en-US" sz="2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is given to each one for the profit of all.”                      </a:t>
            </a:r>
            <a:r>
              <a:rPr lang="en-US" sz="21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 Corinthians 12:4-7</a:t>
            </a:r>
            <a:endParaRPr lang="en-US" sz="2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5" name="Picture 14" descr="Background pattern&#10;&#10;Description automatically generated with low confidence">
            <a:extLst>
              <a:ext uri="{FF2B5EF4-FFF2-40B4-BE49-F238E27FC236}">
                <a16:creationId xmlns:a16="http://schemas.microsoft.com/office/drawing/2014/main" id="{6BFDCFC6-4A3A-D0E6-0CED-2B50CF4C2ADC}"/>
              </a:ext>
            </a:extLst>
          </p:cNvPr>
          <p:cNvPicPr>
            <a:picLocks noChangeAspect="1"/>
          </p:cNvPicPr>
          <p:nvPr/>
        </p:nvPicPr>
        <p:blipFill>
          <a:blip r:embed="rId4"/>
          <a:stretch>
            <a:fillRect/>
          </a:stretch>
        </p:blipFill>
        <p:spPr>
          <a:xfrm rot="5400000">
            <a:off x="6048752" y="-2889942"/>
            <a:ext cx="882777" cy="8028613"/>
          </a:xfrm>
          <a:prstGeom prst="rect">
            <a:avLst/>
          </a:prstGeom>
        </p:spPr>
      </p:pic>
      <p:pic>
        <p:nvPicPr>
          <p:cNvPr id="17" name="Picture 16" descr="Graphical user interface&#10;&#10;Description automatically generated with low confidence">
            <a:extLst>
              <a:ext uri="{FF2B5EF4-FFF2-40B4-BE49-F238E27FC236}">
                <a16:creationId xmlns:a16="http://schemas.microsoft.com/office/drawing/2014/main" id="{55ACBB31-8DBB-647A-2FAA-C236E0B43753}"/>
              </a:ext>
            </a:extLst>
          </p:cNvPr>
          <p:cNvPicPr>
            <a:picLocks noChangeAspect="1"/>
          </p:cNvPicPr>
          <p:nvPr/>
        </p:nvPicPr>
        <p:blipFill>
          <a:blip r:embed="rId5"/>
          <a:stretch>
            <a:fillRect/>
          </a:stretch>
        </p:blipFill>
        <p:spPr>
          <a:xfrm>
            <a:off x="1687553" y="60639"/>
            <a:ext cx="8523346" cy="1211583"/>
          </a:xfrm>
          <a:prstGeom prst="rect">
            <a:avLst/>
          </a:prstGeom>
        </p:spPr>
      </p:pic>
      <p:sp>
        <p:nvSpPr>
          <p:cNvPr id="2" name="Slide Number Placeholder 1">
            <a:extLst>
              <a:ext uri="{FF2B5EF4-FFF2-40B4-BE49-F238E27FC236}">
                <a16:creationId xmlns:a16="http://schemas.microsoft.com/office/drawing/2014/main" id="{833161D7-F4B7-E957-1954-4C095C2931A5}"/>
              </a:ext>
            </a:extLst>
          </p:cNvPr>
          <p:cNvSpPr>
            <a:spLocks noGrp="1"/>
          </p:cNvSpPr>
          <p:nvPr>
            <p:ph type="sldNum" sz="quarter" idx="12"/>
          </p:nvPr>
        </p:nvSpPr>
        <p:spPr/>
        <p:txBody>
          <a:bodyPr/>
          <a:lstStyle/>
          <a:p>
            <a:fld id="{C7B29766-80B8-DA4E-9862-AF46132ECEE6}" type="slidenum">
              <a:rPr lang="en-US" smtClean="0"/>
              <a:t>5</a:t>
            </a:fld>
            <a:endParaRPr lang="en-US" dirty="0"/>
          </a:p>
        </p:txBody>
      </p:sp>
    </p:spTree>
    <p:extLst>
      <p:ext uri="{BB962C8B-B14F-4D97-AF65-F5344CB8AC3E}">
        <p14:creationId xmlns:p14="http://schemas.microsoft.com/office/powerpoint/2010/main" val="2565110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CEA5A46A-34BC-E7C1-E81D-3FADFFCDD5F5}"/>
              </a:ext>
            </a:extLst>
          </p:cNvPr>
          <p:cNvPicPr>
            <a:picLocks noChangeAspect="1"/>
          </p:cNvPicPr>
          <p:nvPr/>
        </p:nvPicPr>
        <p:blipFill>
          <a:blip r:embed="rId2"/>
          <a:stretch>
            <a:fillRect/>
          </a:stretch>
        </p:blipFill>
        <p:spPr>
          <a:xfrm>
            <a:off x="1500063" y="0"/>
            <a:ext cx="9191874" cy="6858000"/>
          </a:xfrm>
          <a:prstGeom prst="rect">
            <a:avLst/>
          </a:prstGeom>
        </p:spPr>
      </p:pic>
      <p:pic>
        <p:nvPicPr>
          <p:cNvPr id="5" name="Picture 4">
            <a:extLst>
              <a:ext uri="{FF2B5EF4-FFF2-40B4-BE49-F238E27FC236}">
                <a16:creationId xmlns:a16="http://schemas.microsoft.com/office/drawing/2014/main" id="{238EBF76-9FEB-614F-EE17-7DCC966A8068}"/>
              </a:ext>
            </a:extLst>
          </p:cNvPr>
          <p:cNvPicPr>
            <a:picLocks noChangeAspect="1"/>
          </p:cNvPicPr>
          <p:nvPr/>
        </p:nvPicPr>
        <p:blipFill>
          <a:blip r:embed="rId3"/>
          <a:stretch>
            <a:fillRect/>
          </a:stretch>
        </p:blipFill>
        <p:spPr>
          <a:xfrm>
            <a:off x="1" y="0"/>
            <a:ext cx="1593884" cy="6858000"/>
          </a:xfrm>
          <a:prstGeom prst="rect">
            <a:avLst/>
          </a:prstGeom>
        </p:spPr>
      </p:pic>
      <p:pic>
        <p:nvPicPr>
          <p:cNvPr id="6" name="Picture 5">
            <a:extLst>
              <a:ext uri="{FF2B5EF4-FFF2-40B4-BE49-F238E27FC236}">
                <a16:creationId xmlns:a16="http://schemas.microsoft.com/office/drawing/2014/main" id="{E556C90A-CAAA-8250-9356-26976281ECBE}"/>
              </a:ext>
            </a:extLst>
          </p:cNvPr>
          <p:cNvPicPr>
            <a:picLocks noChangeAspect="1"/>
          </p:cNvPicPr>
          <p:nvPr/>
        </p:nvPicPr>
        <p:blipFill>
          <a:blip r:embed="rId3"/>
          <a:stretch>
            <a:fillRect/>
          </a:stretch>
        </p:blipFill>
        <p:spPr>
          <a:xfrm>
            <a:off x="10008296" y="0"/>
            <a:ext cx="2277525" cy="6858000"/>
          </a:xfrm>
          <a:prstGeom prst="rect">
            <a:avLst/>
          </a:prstGeom>
        </p:spPr>
      </p:pic>
      <p:pic>
        <p:nvPicPr>
          <p:cNvPr id="8" name="Picture 7" descr="Background pattern&#10;&#10;Description automatically generated with low confidence">
            <a:extLst>
              <a:ext uri="{FF2B5EF4-FFF2-40B4-BE49-F238E27FC236}">
                <a16:creationId xmlns:a16="http://schemas.microsoft.com/office/drawing/2014/main" id="{9A00B738-EE95-9ABB-620E-A6147C8F33EE}"/>
              </a:ext>
            </a:extLst>
          </p:cNvPr>
          <p:cNvPicPr>
            <a:picLocks noChangeAspect="1"/>
          </p:cNvPicPr>
          <p:nvPr/>
        </p:nvPicPr>
        <p:blipFill>
          <a:blip r:embed="rId4"/>
          <a:stretch>
            <a:fillRect/>
          </a:stretch>
        </p:blipFill>
        <p:spPr>
          <a:xfrm>
            <a:off x="2560547" y="1565753"/>
            <a:ext cx="7259858" cy="3670649"/>
          </a:xfrm>
          <a:prstGeom prst="rect">
            <a:avLst/>
          </a:prstGeom>
        </p:spPr>
      </p:pic>
      <p:sp>
        <p:nvSpPr>
          <p:cNvPr id="10" name="TextBox 9">
            <a:extLst>
              <a:ext uri="{FF2B5EF4-FFF2-40B4-BE49-F238E27FC236}">
                <a16:creationId xmlns:a16="http://schemas.microsoft.com/office/drawing/2014/main" id="{DE4DC082-BE33-1EC7-6446-2E903611FF21}"/>
              </a:ext>
            </a:extLst>
          </p:cNvPr>
          <p:cNvSpPr txBox="1"/>
          <p:nvPr/>
        </p:nvSpPr>
        <p:spPr>
          <a:xfrm>
            <a:off x="426583" y="1618632"/>
            <a:ext cx="10974158" cy="646331"/>
          </a:xfrm>
          <a:prstGeom prst="rect">
            <a:avLst/>
          </a:prstGeom>
          <a:noFill/>
        </p:spPr>
        <p:txBody>
          <a:bodyPr wrap="none" rtlCol="0">
            <a:spAutoFit/>
          </a:bodyPr>
          <a:lstStyle/>
          <a:p>
            <a:r>
              <a:rPr lang="en-US" sz="3600" b="1" dirty="0">
                <a:solidFill>
                  <a:srgbClr val="FFFF00"/>
                </a:solidFill>
                <a:latin typeface="Calibri" panose="020F0502020204030204" pitchFamily="34" charset="0"/>
                <a:ea typeface="Calibri" panose="020F0502020204030204" pitchFamily="34" charset="0"/>
              </a:rPr>
              <a:t>Gifts</a:t>
            </a:r>
            <a:r>
              <a:rPr lang="en-US" sz="3600" b="1" dirty="0">
                <a:solidFill>
                  <a:srgbClr val="FFFF00"/>
                </a:solidFill>
                <a:effectLst/>
                <a:latin typeface="Calibri" panose="020F0502020204030204" pitchFamily="34" charset="0"/>
                <a:ea typeface="Calibri" panose="020F0502020204030204" pitchFamily="34" charset="0"/>
              </a:rPr>
              <a:t> </a:t>
            </a:r>
            <a:r>
              <a:rPr lang="en-US" sz="3600" b="1" dirty="0">
                <a:solidFill>
                  <a:schemeClr val="bg1"/>
                </a:solidFill>
                <a:effectLst/>
                <a:latin typeface="Calibri" panose="020F0502020204030204" pitchFamily="34" charset="0"/>
                <a:ea typeface="Calibri" panose="020F0502020204030204" pitchFamily="34" charset="0"/>
              </a:rPr>
              <a:t>from the Spirit, 1 Corinthians 12:7-11 </a:t>
            </a:r>
            <a:r>
              <a:rPr lang="en-US" sz="2400" b="1" dirty="0">
                <a:solidFill>
                  <a:schemeClr val="bg1"/>
                </a:solidFill>
                <a:effectLst/>
                <a:latin typeface="Calibri" panose="020F0502020204030204" pitchFamily="34" charset="0"/>
                <a:ea typeface="Calibri" panose="020F0502020204030204" pitchFamily="34" charset="0"/>
              </a:rPr>
              <a:t>(Supernatural Gifts)</a:t>
            </a:r>
            <a:r>
              <a:rPr lang="en-US" sz="2400" b="1" dirty="0">
                <a:solidFill>
                  <a:schemeClr val="bg1"/>
                </a:solidFill>
                <a:effectLst/>
              </a:rPr>
              <a:t> </a:t>
            </a:r>
            <a:endParaRPr lang="en-US" sz="2400" b="1" dirty="0">
              <a:solidFill>
                <a:schemeClr val="bg1"/>
              </a:solidFill>
            </a:endParaRPr>
          </a:p>
        </p:txBody>
      </p:sp>
      <p:sp>
        <p:nvSpPr>
          <p:cNvPr id="12" name="TextBox 11">
            <a:extLst>
              <a:ext uri="{FF2B5EF4-FFF2-40B4-BE49-F238E27FC236}">
                <a16:creationId xmlns:a16="http://schemas.microsoft.com/office/drawing/2014/main" id="{0604A440-E9E2-6D05-9951-8CC31EE9AE7D}"/>
              </a:ext>
            </a:extLst>
          </p:cNvPr>
          <p:cNvSpPr txBox="1"/>
          <p:nvPr/>
        </p:nvSpPr>
        <p:spPr>
          <a:xfrm>
            <a:off x="522788" y="3969708"/>
            <a:ext cx="11591943" cy="1384995"/>
          </a:xfrm>
          <a:prstGeom prst="rect">
            <a:avLst/>
          </a:prstGeom>
          <a:noFill/>
        </p:spPr>
        <p:txBody>
          <a:bodyPr wrap="square" rtlCol="0">
            <a:spAutoFit/>
          </a:bodyPr>
          <a:lstStyle/>
          <a:p>
            <a:r>
              <a:rPr lang="en-US" sz="21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r>
              <a:rPr lang="en-US" sz="2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There are </a:t>
            </a:r>
            <a:r>
              <a:rPr lang="en-US" sz="21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diversities of gifts</a:t>
            </a:r>
            <a:r>
              <a:rPr lang="en-US" sz="2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but the same </a:t>
            </a:r>
            <a:r>
              <a:rPr lang="en-US" sz="21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Spirit.</a:t>
            </a:r>
            <a:r>
              <a:rPr lang="en-US" sz="2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There are differences of ministries, but the same Lord. And there are diversities of activities, but it is the same God who works all in all. But the manifestation of the Spirit is given to each one for the profit of all.”                      </a:t>
            </a:r>
            <a:r>
              <a:rPr lang="en-US" sz="21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 Corinthians 12:4-7</a:t>
            </a:r>
            <a:endParaRPr lang="en-US" sz="2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5" name="Picture 14" descr="Background pattern&#10;&#10;Description automatically generated with low confidence">
            <a:extLst>
              <a:ext uri="{FF2B5EF4-FFF2-40B4-BE49-F238E27FC236}">
                <a16:creationId xmlns:a16="http://schemas.microsoft.com/office/drawing/2014/main" id="{6BFDCFC6-4A3A-D0E6-0CED-2B50CF4C2ADC}"/>
              </a:ext>
            </a:extLst>
          </p:cNvPr>
          <p:cNvPicPr>
            <a:picLocks noChangeAspect="1"/>
          </p:cNvPicPr>
          <p:nvPr/>
        </p:nvPicPr>
        <p:blipFill>
          <a:blip r:embed="rId4"/>
          <a:stretch>
            <a:fillRect/>
          </a:stretch>
        </p:blipFill>
        <p:spPr>
          <a:xfrm rot="5400000">
            <a:off x="6048752" y="-2889942"/>
            <a:ext cx="882777" cy="8028613"/>
          </a:xfrm>
          <a:prstGeom prst="rect">
            <a:avLst/>
          </a:prstGeom>
        </p:spPr>
      </p:pic>
      <p:pic>
        <p:nvPicPr>
          <p:cNvPr id="17" name="Picture 16" descr="Graphical user interface&#10;&#10;Description automatically generated with low confidence">
            <a:extLst>
              <a:ext uri="{FF2B5EF4-FFF2-40B4-BE49-F238E27FC236}">
                <a16:creationId xmlns:a16="http://schemas.microsoft.com/office/drawing/2014/main" id="{55ACBB31-8DBB-647A-2FAA-C236E0B43753}"/>
              </a:ext>
            </a:extLst>
          </p:cNvPr>
          <p:cNvPicPr>
            <a:picLocks noChangeAspect="1"/>
          </p:cNvPicPr>
          <p:nvPr/>
        </p:nvPicPr>
        <p:blipFill>
          <a:blip r:embed="rId5"/>
          <a:stretch>
            <a:fillRect/>
          </a:stretch>
        </p:blipFill>
        <p:spPr>
          <a:xfrm>
            <a:off x="1687553" y="60639"/>
            <a:ext cx="8523346" cy="1211583"/>
          </a:xfrm>
          <a:prstGeom prst="rect">
            <a:avLst/>
          </a:prstGeom>
        </p:spPr>
      </p:pic>
      <p:sp>
        <p:nvSpPr>
          <p:cNvPr id="2" name="Slide Number Placeholder 1">
            <a:extLst>
              <a:ext uri="{FF2B5EF4-FFF2-40B4-BE49-F238E27FC236}">
                <a16:creationId xmlns:a16="http://schemas.microsoft.com/office/drawing/2014/main" id="{0E69339D-DFF1-333D-6DF6-FF5A4A9CA3AB}"/>
              </a:ext>
            </a:extLst>
          </p:cNvPr>
          <p:cNvSpPr>
            <a:spLocks noGrp="1"/>
          </p:cNvSpPr>
          <p:nvPr>
            <p:ph type="sldNum" sz="quarter" idx="12"/>
          </p:nvPr>
        </p:nvSpPr>
        <p:spPr/>
        <p:txBody>
          <a:bodyPr/>
          <a:lstStyle/>
          <a:p>
            <a:fld id="{C7B29766-80B8-DA4E-9862-AF46132ECEE6}" type="slidenum">
              <a:rPr lang="en-US" smtClean="0"/>
              <a:t>6</a:t>
            </a:fld>
            <a:endParaRPr lang="en-US" dirty="0"/>
          </a:p>
        </p:txBody>
      </p:sp>
    </p:spTree>
    <p:extLst>
      <p:ext uri="{BB962C8B-B14F-4D97-AF65-F5344CB8AC3E}">
        <p14:creationId xmlns:p14="http://schemas.microsoft.com/office/powerpoint/2010/main" val="508348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CEA5A46A-34BC-E7C1-E81D-3FADFFCDD5F5}"/>
              </a:ext>
            </a:extLst>
          </p:cNvPr>
          <p:cNvPicPr>
            <a:picLocks noChangeAspect="1"/>
          </p:cNvPicPr>
          <p:nvPr/>
        </p:nvPicPr>
        <p:blipFill>
          <a:blip r:embed="rId2"/>
          <a:stretch>
            <a:fillRect/>
          </a:stretch>
        </p:blipFill>
        <p:spPr>
          <a:xfrm>
            <a:off x="1500063" y="0"/>
            <a:ext cx="9191874" cy="6858000"/>
          </a:xfrm>
          <a:prstGeom prst="rect">
            <a:avLst/>
          </a:prstGeom>
        </p:spPr>
      </p:pic>
      <p:pic>
        <p:nvPicPr>
          <p:cNvPr id="5" name="Picture 4">
            <a:extLst>
              <a:ext uri="{FF2B5EF4-FFF2-40B4-BE49-F238E27FC236}">
                <a16:creationId xmlns:a16="http://schemas.microsoft.com/office/drawing/2014/main" id="{238EBF76-9FEB-614F-EE17-7DCC966A8068}"/>
              </a:ext>
            </a:extLst>
          </p:cNvPr>
          <p:cNvPicPr>
            <a:picLocks noChangeAspect="1"/>
          </p:cNvPicPr>
          <p:nvPr/>
        </p:nvPicPr>
        <p:blipFill>
          <a:blip r:embed="rId3"/>
          <a:stretch>
            <a:fillRect/>
          </a:stretch>
        </p:blipFill>
        <p:spPr>
          <a:xfrm>
            <a:off x="1" y="0"/>
            <a:ext cx="1593884" cy="6858000"/>
          </a:xfrm>
          <a:prstGeom prst="rect">
            <a:avLst/>
          </a:prstGeom>
        </p:spPr>
      </p:pic>
      <p:pic>
        <p:nvPicPr>
          <p:cNvPr id="6" name="Picture 5">
            <a:extLst>
              <a:ext uri="{FF2B5EF4-FFF2-40B4-BE49-F238E27FC236}">
                <a16:creationId xmlns:a16="http://schemas.microsoft.com/office/drawing/2014/main" id="{E556C90A-CAAA-8250-9356-26976281ECBE}"/>
              </a:ext>
            </a:extLst>
          </p:cNvPr>
          <p:cNvPicPr>
            <a:picLocks noChangeAspect="1"/>
          </p:cNvPicPr>
          <p:nvPr/>
        </p:nvPicPr>
        <p:blipFill>
          <a:blip r:embed="rId3"/>
          <a:stretch>
            <a:fillRect/>
          </a:stretch>
        </p:blipFill>
        <p:spPr>
          <a:xfrm>
            <a:off x="10008296" y="0"/>
            <a:ext cx="2277525" cy="6858000"/>
          </a:xfrm>
          <a:prstGeom prst="rect">
            <a:avLst/>
          </a:prstGeom>
        </p:spPr>
      </p:pic>
      <p:pic>
        <p:nvPicPr>
          <p:cNvPr id="8" name="Picture 7" descr="Background pattern&#10;&#10;Description automatically generated with low confidence">
            <a:extLst>
              <a:ext uri="{FF2B5EF4-FFF2-40B4-BE49-F238E27FC236}">
                <a16:creationId xmlns:a16="http://schemas.microsoft.com/office/drawing/2014/main" id="{9A00B738-EE95-9ABB-620E-A6147C8F33EE}"/>
              </a:ext>
            </a:extLst>
          </p:cNvPr>
          <p:cNvPicPr>
            <a:picLocks noChangeAspect="1"/>
          </p:cNvPicPr>
          <p:nvPr/>
        </p:nvPicPr>
        <p:blipFill>
          <a:blip r:embed="rId4"/>
          <a:stretch>
            <a:fillRect/>
          </a:stretch>
        </p:blipFill>
        <p:spPr>
          <a:xfrm>
            <a:off x="2560547" y="1565753"/>
            <a:ext cx="7259858" cy="3670649"/>
          </a:xfrm>
          <a:prstGeom prst="rect">
            <a:avLst/>
          </a:prstGeom>
        </p:spPr>
      </p:pic>
      <p:sp>
        <p:nvSpPr>
          <p:cNvPr id="10" name="TextBox 9">
            <a:extLst>
              <a:ext uri="{FF2B5EF4-FFF2-40B4-BE49-F238E27FC236}">
                <a16:creationId xmlns:a16="http://schemas.microsoft.com/office/drawing/2014/main" id="{DE4DC082-BE33-1EC7-6446-2E903611FF21}"/>
              </a:ext>
            </a:extLst>
          </p:cNvPr>
          <p:cNvSpPr txBox="1"/>
          <p:nvPr/>
        </p:nvSpPr>
        <p:spPr>
          <a:xfrm>
            <a:off x="426583" y="1618632"/>
            <a:ext cx="10974158" cy="646331"/>
          </a:xfrm>
          <a:prstGeom prst="rect">
            <a:avLst/>
          </a:prstGeom>
          <a:noFill/>
        </p:spPr>
        <p:txBody>
          <a:bodyPr wrap="none" rtlCol="0">
            <a:spAutoFit/>
          </a:bodyPr>
          <a:lstStyle/>
          <a:p>
            <a:r>
              <a:rPr lang="en-US" sz="3600" b="1" dirty="0">
                <a:solidFill>
                  <a:srgbClr val="FFFF00"/>
                </a:solidFill>
                <a:latin typeface="Calibri" panose="020F0502020204030204" pitchFamily="34" charset="0"/>
                <a:ea typeface="Calibri" panose="020F0502020204030204" pitchFamily="34" charset="0"/>
              </a:rPr>
              <a:t>Gifts</a:t>
            </a:r>
            <a:r>
              <a:rPr lang="en-US" sz="3600" b="1" dirty="0">
                <a:solidFill>
                  <a:srgbClr val="FFFF00"/>
                </a:solidFill>
                <a:effectLst/>
                <a:latin typeface="Calibri" panose="020F0502020204030204" pitchFamily="34" charset="0"/>
                <a:ea typeface="Calibri" panose="020F0502020204030204" pitchFamily="34" charset="0"/>
              </a:rPr>
              <a:t> </a:t>
            </a:r>
            <a:r>
              <a:rPr lang="en-US" sz="3600" b="1" dirty="0">
                <a:solidFill>
                  <a:schemeClr val="bg1"/>
                </a:solidFill>
                <a:effectLst/>
                <a:latin typeface="Calibri" panose="020F0502020204030204" pitchFamily="34" charset="0"/>
                <a:ea typeface="Calibri" panose="020F0502020204030204" pitchFamily="34" charset="0"/>
              </a:rPr>
              <a:t>from the Spirit, 1 Corinthians 12:7-11 </a:t>
            </a:r>
            <a:r>
              <a:rPr lang="en-US" sz="2400" b="1" dirty="0">
                <a:solidFill>
                  <a:schemeClr val="bg1"/>
                </a:solidFill>
                <a:effectLst/>
                <a:latin typeface="Calibri" panose="020F0502020204030204" pitchFamily="34" charset="0"/>
                <a:ea typeface="Calibri" panose="020F0502020204030204" pitchFamily="34" charset="0"/>
              </a:rPr>
              <a:t>(Supernatural Gifts)</a:t>
            </a:r>
            <a:r>
              <a:rPr lang="en-US" sz="2400" b="1" dirty="0">
                <a:solidFill>
                  <a:schemeClr val="bg1"/>
                </a:solidFill>
                <a:effectLst/>
              </a:rPr>
              <a:t> </a:t>
            </a:r>
            <a:endParaRPr lang="en-US" sz="2400" b="1" dirty="0">
              <a:solidFill>
                <a:schemeClr val="bg1"/>
              </a:solidFill>
            </a:endParaRPr>
          </a:p>
        </p:txBody>
      </p:sp>
      <p:sp>
        <p:nvSpPr>
          <p:cNvPr id="11" name="TextBox 10">
            <a:extLst>
              <a:ext uri="{FF2B5EF4-FFF2-40B4-BE49-F238E27FC236}">
                <a16:creationId xmlns:a16="http://schemas.microsoft.com/office/drawing/2014/main" id="{43868959-965F-3C8B-C93D-33F248CC1F3E}"/>
              </a:ext>
            </a:extLst>
          </p:cNvPr>
          <p:cNvSpPr txBox="1"/>
          <p:nvPr/>
        </p:nvSpPr>
        <p:spPr>
          <a:xfrm>
            <a:off x="450692" y="2288207"/>
            <a:ext cx="11022376" cy="646331"/>
          </a:xfrm>
          <a:prstGeom prst="rect">
            <a:avLst/>
          </a:prstGeom>
          <a:noFill/>
        </p:spPr>
        <p:txBody>
          <a:bodyPr wrap="none" rtlCol="0">
            <a:spAutoFit/>
          </a:bodyPr>
          <a:lstStyle/>
          <a:p>
            <a:r>
              <a:rPr lang="en-US" sz="3600" b="1" dirty="0">
                <a:solidFill>
                  <a:srgbClr val="FFFF00"/>
                </a:solidFill>
                <a:effectLst/>
                <a:latin typeface="Calibri" panose="020F0502020204030204" pitchFamily="34" charset="0"/>
                <a:ea typeface="Calibri" panose="020F0502020204030204" pitchFamily="34" charset="0"/>
              </a:rPr>
              <a:t>Ministries </a:t>
            </a:r>
            <a:r>
              <a:rPr lang="en-US" sz="3600" b="1" dirty="0">
                <a:solidFill>
                  <a:schemeClr val="bg1"/>
                </a:solidFill>
                <a:effectLst/>
                <a:latin typeface="Calibri" panose="020F0502020204030204" pitchFamily="34" charset="0"/>
                <a:ea typeface="Calibri" panose="020F0502020204030204" pitchFamily="34" charset="0"/>
              </a:rPr>
              <a:t>from Jesus, the Son, Ephesians 4:11 </a:t>
            </a:r>
            <a:r>
              <a:rPr lang="en-US" sz="2400" b="1" dirty="0">
                <a:solidFill>
                  <a:schemeClr val="bg1"/>
                </a:solidFill>
                <a:effectLst/>
                <a:latin typeface="Calibri" panose="020F0502020204030204" pitchFamily="34" charset="0"/>
                <a:ea typeface="Calibri" panose="020F0502020204030204" pitchFamily="34" charset="0"/>
              </a:rPr>
              <a:t>(5-Fold Gifts)</a:t>
            </a:r>
            <a:r>
              <a:rPr lang="en-US" sz="2400" b="1" dirty="0">
                <a:solidFill>
                  <a:schemeClr val="bg1"/>
                </a:solidFill>
                <a:effectLst/>
              </a:rPr>
              <a:t> </a:t>
            </a:r>
            <a:endParaRPr lang="en-US" sz="2400" b="1" dirty="0">
              <a:solidFill>
                <a:schemeClr val="bg1"/>
              </a:solidFill>
            </a:endParaRPr>
          </a:p>
        </p:txBody>
      </p:sp>
      <p:sp>
        <p:nvSpPr>
          <p:cNvPr id="12" name="TextBox 11">
            <a:extLst>
              <a:ext uri="{FF2B5EF4-FFF2-40B4-BE49-F238E27FC236}">
                <a16:creationId xmlns:a16="http://schemas.microsoft.com/office/drawing/2014/main" id="{0604A440-E9E2-6D05-9951-8CC31EE9AE7D}"/>
              </a:ext>
            </a:extLst>
          </p:cNvPr>
          <p:cNvSpPr txBox="1"/>
          <p:nvPr/>
        </p:nvSpPr>
        <p:spPr>
          <a:xfrm>
            <a:off x="522788" y="3969708"/>
            <a:ext cx="11591943" cy="1384995"/>
          </a:xfrm>
          <a:prstGeom prst="rect">
            <a:avLst/>
          </a:prstGeom>
          <a:noFill/>
        </p:spPr>
        <p:txBody>
          <a:bodyPr wrap="square" rtlCol="0">
            <a:spAutoFit/>
          </a:bodyPr>
          <a:lstStyle/>
          <a:p>
            <a:r>
              <a:rPr lang="en-US" sz="21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r>
              <a:rPr lang="en-US" sz="2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There are diversities of gifts, but the same Spirit</a:t>
            </a:r>
            <a:r>
              <a:rPr lang="en-US" sz="21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a:t>
            </a:r>
            <a:r>
              <a:rPr lang="en-US" sz="2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There are differences of </a:t>
            </a:r>
            <a:r>
              <a:rPr lang="en-US" sz="21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ministries, but the same Lord.</a:t>
            </a:r>
            <a:r>
              <a:rPr lang="en-US" sz="2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And there are diversities of activities, but it is the same God who works all in all. But the manifestation of the Spirit is given to each one for the profit of all.”                      </a:t>
            </a:r>
            <a:r>
              <a:rPr lang="en-US" sz="21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 Corinthians 12:4-7</a:t>
            </a:r>
            <a:endParaRPr lang="en-US" sz="2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5" name="Picture 14" descr="Background pattern&#10;&#10;Description automatically generated with low confidence">
            <a:extLst>
              <a:ext uri="{FF2B5EF4-FFF2-40B4-BE49-F238E27FC236}">
                <a16:creationId xmlns:a16="http://schemas.microsoft.com/office/drawing/2014/main" id="{6BFDCFC6-4A3A-D0E6-0CED-2B50CF4C2ADC}"/>
              </a:ext>
            </a:extLst>
          </p:cNvPr>
          <p:cNvPicPr>
            <a:picLocks noChangeAspect="1"/>
          </p:cNvPicPr>
          <p:nvPr/>
        </p:nvPicPr>
        <p:blipFill>
          <a:blip r:embed="rId4"/>
          <a:stretch>
            <a:fillRect/>
          </a:stretch>
        </p:blipFill>
        <p:spPr>
          <a:xfrm rot="5400000">
            <a:off x="6048752" y="-2889942"/>
            <a:ext cx="882777" cy="8028613"/>
          </a:xfrm>
          <a:prstGeom prst="rect">
            <a:avLst/>
          </a:prstGeom>
        </p:spPr>
      </p:pic>
      <p:pic>
        <p:nvPicPr>
          <p:cNvPr id="17" name="Picture 16" descr="Graphical user interface&#10;&#10;Description automatically generated with low confidence">
            <a:extLst>
              <a:ext uri="{FF2B5EF4-FFF2-40B4-BE49-F238E27FC236}">
                <a16:creationId xmlns:a16="http://schemas.microsoft.com/office/drawing/2014/main" id="{55ACBB31-8DBB-647A-2FAA-C236E0B43753}"/>
              </a:ext>
            </a:extLst>
          </p:cNvPr>
          <p:cNvPicPr>
            <a:picLocks noChangeAspect="1"/>
          </p:cNvPicPr>
          <p:nvPr/>
        </p:nvPicPr>
        <p:blipFill>
          <a:blip r:embed="rId5"/>
          <a:stretch>
            <a:fillRect/>
          </a:stretch>
        </p:blipFill>
        <p:spPr>
          <a:xfrm>
            <a:off x="1687553" y="60639"/>
            <a:ext cx="8523346" cy="1211583"/>
          </a:xfrm>
          <a:prstGeom prst="rect">
            <a:avLst/>
          </a:prstGeom>
        </p:spPr>
      </p:pic>
      <p:sp>
        <p:nvSpPr>
          <p:cNvPr id="2" name="Slide Number Placeholder 1">
            <a:extLst>
              <a:ext uri="{FF2B5EF4-FFF2-40B4-BE49-F238E27FC236}">
                <a16:creationId xmlns:a16="http://schemas.microsoft.com/office/drawing/2014/main" id="{0E69339D-DFF1-333D-6DF6-FF5A4A9CA3AB}"/>
              </a:ext>
            </a:extLst>
          </p:cNvPr>
          <p:cNvSpPr>
            <a:spLocks noGrp="1"/>
          </p:cNvSpPr>
          <p:nvPr>
            <p:ph type="sldNum" sz="quarter" idx="12"/>
          </p:nvPr>
        </p:nvSpPr>
        <p:spPr/>
        <p:txBody>
          <a:bodyPr/>
          <a:lstStyle/>
          <a:p>
            <a:fld id="{C7B29766-80B8-DA4E-9862-AF46132ECEE6}" type="slidenum">
              <a:rPr lang="en-US" smtClean="0"/>
              <a:t>7</a:t>
            </a:fld>
            <a:endParaRPr lang="en-US" dirty="0"/>
          </a:p>
        </p:txBody>
      </p:sp>
    </p:spTree>
    <p:extLst>
      <p:ext uri="{BB962C8B-B14F-4D97-AF65-F5344CB8AC3E}">
        <p14:creationId xmlns:p14="http://schemas.microsoft.com/office/powerpoint/2010/main" val="2094209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CEA5A46A-34BC-E7C1-E81D-3FADFFCDD5F5}"/>
              </a:ext>
            </a:extLst>
          </p:cNvPr>
          <p:cNvPicPr>
            <a:picLocks noChangeAspect="1"/>
          </p:cNvPicPr>
          <p:nvPr/>
        </p:nvPicPr>
        <p:blipFill>
          <a:blip r:embed="rId2"/>
          <a:stretch>
            <a:fillRect/>
          </a:stretch>
        </p:blipFill>
        <p:spPr>
          <a:xfrm>
            <a:off x="1500063" y="0"/>
            <a:ext cx="9191874" cy="6858000"/>
          </a:xfrm>
          <a:prstGeom prst="rect">
            <a:avLst/>
          </a:prstGeom>
        </p:spPr>
      </p:pic>
      <p:pic>
        <p:nvPicPr>
          <p:cNvPr id="5" name="Picture 4">
            <a:extLst>
              <a:ext uri="{FF2B5EF4-FFF2-40B4-BE49-F238E27FC236}">
                <a16:creationId xmlns:a16="http://schemas.microsoft.com/office/drawing/2014/main" id="{238EBF76-9FEB-614F-EE17-7DCC966A8068}"/>
              </a:ext>
            </a:extLst>
          </p:cNvPr>
          <p:cNvPicPr>
            <a:picLocks noChangeAspect="1"/>
          </p:cNvPicPr>
          <p:nvPr/>
        </p:nvPicPr>
        <p:blipFill>
          <a:blip r:embed="rId3"/>
          <a:stretch>
            <a:fillRect/>
          </a:stretch>
        </p:blipFill>
        <p:spPr>
          <a:xfrm>
            <a:off x="1" y="0"/>
            <a:ext cx="1593884" cy="6858000"/>
          </a:xfrm>
          <a:prstGeom prst="rect">
            <a:avLst/>
          </a:prstGeom>
        </p:spPr>
      </p:pic>
      <p:pic>
        <p:nvPicPr>
          <p:cNvPr id="6" name="Picture 5">
            <a:extLst>
              <a:ext uri="{FF2B5EF4-FFF2-40B4-BE49-F238E27FC236}">
                <a16:creationId xmlns:a16="http://schemas.microsoft.com/office/drawing/2014/main" id="{E556C90A-CAAA-8250-9356-26976281ECBE}"/>
              </a:ext>
            </a:extLst>
          </p:cNvPr>
          <p:cNvPicPr>
            <a:picLocks noChangeAspect="1"/>
          </p:cNvPicPr>
          <p:nvPr/>
        </p:nvPicPr>
        <p:blipFill>
          <a:blip r:embed="rId3"/>
          <a:stretch>
            <a:fillRect/>
          </a:stretch>
        </p:blipFill>
        <p:spPr>
          <a:xfrm>
            <a:off x="10008296" y="0"/>
            <a:ext cx="2277525" cy="6858000"/>
          </a:xfrm>
          <a:prstGeom prst="rect">
            <a:avLst/>
          </a:prstGeom>
        </p:spPr>
      </p:pic>
      <p:pic>
        <p:nvPicPr>
          <p:cNvPr id="8" name="Picture 7" descr="Background pattern&#10;&#10;Description automatically generated with low confidence">
            <a:extLst>
              <a:ext uri="{FF2B5EF4-FFF2-40B4-BE49-F238E27FC236}">
                <a16:creationId xmlns:a16="http://schemas.microsoft.com/office/drawing/2014/main" id="{9A00B738-EE95-9ABB-620E-A6147C8F33EE}"/>
              </a:ext>
            </a:extLst>
          </p:cNvPr>
          <p:cNvPicPr>
            <a:picLocks noChangeAspect="1"/>
          </p:cNvPicPr>
          <p:nvPr/>
        </p:nvPicPr>
        <p:blipFill>
          <a:blip r:embed="rId4"/>
          <a:stretch>
            <a:fillRect/>
          </a:stretch>
        </p:blipFill>
        <p:spPr>
          <a:xfrm>
            <a:off x="2560547" y="1565753"/>
            <a:ext cx="7259858" cy="3670649"/>
          </a:xfrm>
          <a:prstGeom prst="rect">
            <a:avLst/>
          </a:prstGeom>
        </p:spPr>
      </p:pic>
      <p:sp>
        <p:nvSpPr>
          <p:cNvPr id="9" name="TextBox 8">
            <a:extLst>
              <a:ext uri="{FF2B5EF4-FFF2-40B4-BE49-F238E27FC236}">
                <a16:creationId xmlns:a16="http://schemas.microsoft.com/office/drawing/2014/main" id="{275A6B02-02E9-751F-461A-D9185E2E31B7}"/>
              </a:ext>
            </a:extLst>
          </p:cNvPr>
          <p:cNvSpPr txBox="1"/>
          <p:nvPr/>
        </p:nvSpPr>
        <p:spPr>
          <a:xfrm>
            <a:off x="473942" y="3039855"/>
            <a:ext cx="11042190" cy="646331"/>
          </a:xfrm>
          <a:prstGeom prst="rect">
            <a:avLst/>
          </a:prstGeom>
          <a:noFill/>
        </p:spPr>
        <p:txBody>
          <a:bodyPr wrap="none" rtlCol="0">
            <a:spAutoFit/>
          </a:bodyPr>
          <a:lstStyle/>
          <a:p>
            <a:r>
              <a:rPr lang="en-US" sz="3600" b="1" dirty="0">
                <a:solidFill>
                  <a:srgbClr val="FFFF00"/>
                </a:solidFill>
                <a:effectLst/>
                <a:latin typeface="Calibri" panose="020F0502020204030204" pitchFamily="34" charset="0"/>
                <a:ea typeface="Calibri" panose="020F0502020204030204" pitchFamily="34" charset="0"/>
              </a:rPr>
              <a:t>Activities </a:t>
            </a:r>
            <a:r>
              <a:rPr lang="en-US" sz="3600" b="1" dirty="0">
                <a:solidFill>
                  <a:schemeClr val="bg1"/>
                </a:solidFill>
                <a:effectLst/>
                <a:latin typeface="Calibri" panose="020F0502020204030204" pitchFamily="34" charset="0"/>
                <a:ea typeface="Calibri" panose="020F0502020204030204" pitchFamily="34" charset="0"/>
              </a:rPr>
              <a:t>from the Father, Romans 12:3-8 </a:t>
            </a:r>
            <a:r>
              <a:rPr lang="en-US" sz="2400" b="1" dirty="0">
                <a:solidFill>
                  <a:schemeClr val="bg1"/>
                </a:solidFill>
                <a:effectLst/>
                <a:latin typeface="Calibri" panose="020F0502020204030204" pitchFamily="34" charset="0"/>
                <a:ea typeface="Calibri" panose="020F0502020204030204" pitchFamily="34" charset="0"/>
              </a:rPr>
              <a:t>(Motivational Gifts)</a:t>
            </a:r>
            <a:r>
              <a:rPr lang="en-US" sz="2400" b="1" dirty="0">
                <a:solidFill>
                  <a:schemeClr val="bg1"/>
                </a:solidFill>
                <a:effectLst/>
              </a:rPr>
              <a:t> </a:t>
            </a:r>
            <a:endParaRPr lang="en-US" sz="2400" b="1" dirty="0">
              <a:solidFill>
                <a:schemeClr val="bg1"/>
              </a:solidFill>
            </a:endParaRPr>
          </a:p>
        </p:txBody>
      </p:sp>
      <p:sp>
        <p:nvSpPr>
          <p:cNvPr id="10" name="TextBox 9">
            <a:extLst>
              <a:ext uri="{FF2B5EF4-FFF2-40B4-BE49-F238E27FC236}">
                <a16:creationId xmlns:a16="http://schemas.microsoft.com/office/drawing/2014/main" id="{DE4DC082-BE33-1EC7-6446-2E903611FF21}"/>
              </a:ext>
            </a:extLst>
          </p:cNvPr>
          <p:cNvSpPr txBox="1"/>
          <p:nvPr/>
        </p:nvSpPr>
        <p:spPr>
          <a:xfrm>
            <a:off x="426583" y="1618632"/>
            <a:ext cx="10974158" cy="646331"/>
          </a:xfrm>
          <a:prstGeom prst="rect">
            <a:avLst/>
          </a:prstGeom>
          <a:noFill/>
        </p:spPr>
        <p:txBody>
          <a:bodyPr wrap="none" rtlCol="0">
            <a:spAutoFit/>
          </a:bodyPr>
          <a:lstStyle/>
          <a:p>
            <a:r>
              <a:rPr lang="en-US" sz="3600" b="1" dirty="0">
                <a:solidFill>
                  <a:srgbClr val="FFFF00"/>
                </a:solidFill>
                <a:latin typeface="Calibri" panose="020F0502020204030204" pitchFamily="34" charset="0"/>
                <a:ea typeface="Calibri" panose="020F0502020204030204" pitchFamily="34" charset="0"/>
              </a:rPr>
              <a:t>Gifts</a:t>
            </a:r>
            <a:r>
              <a:rPr lang="en-US" sz="3600" b="1" dirty="0">
                <a:solidFill>
                  <a:srgbClr val="FFFF00"/>
                </a:solidFill>
                <a:effectLst/>
                <a:latin typeface="Calibri" panose="020F0502020204030204" pitchFamily="34" charset="0"/>
                <a:ea typeface="Calibri" panose="020F0502020204030204" pitchFamily="34" charset="0"/>
              </a:rPr>
              <a:t> </a:t>
            </a:r>
            <a:r>
              <a:rPr lang="en-US" sz="3600" b="1" dirty="0">
                <a:solidFill>
                  <a:schemeClr val="bg1"/>
                </a:solidFill>
                <a:effectLst/>
                <a:latin typeface="Calibri" panose="020F0502020204030204" pitchFamily="34" charset="0"/>
                <a:ea typeface="Calibri" panose="020F0502020204030204" pitchFamily="34" charset="0"/>
              </a:rPr>
              <a:t>from the Spirit, 1 Corinthians 12:7-11 </a:t>
            </a:r>
            <a:r>
              <a:rPr lang="en-US" sz="2400" b="1" dirty="0">
                <a:solidFill>
                  <a:schemeClr val="bg1"/>
                </a:solidFill>
                <a:effectLst/>
                <a:latin typeface="Calibri" panose="020F0502020204030204" pitchFamily="34" charset="0"/>
                <a:ea typeface="Calibri" panose="020F0502020204030204" pitchFamily="34" charset="0"/>
              </a:rPr>
              <a:t>(Supernatural Gifts)</a:t>
            </a:r>
            <a:r>
              <a:rPr lang="en-US" sz="2400" b="1" dirty="0">
                <a:solidFill>
                  <a:schemeClr val="bg1"/>
                </a:solidFill>
                <a:effectLst/>
              </a:rPr>
              <a:t> </a:t>
            </a:r>
            <a:endParaRPr lang="en-US" sz="2400" b="1" dirty="0">
              <a:solidFill>
                <a:schemeClr val="bg1"/>
              </a:solidFill>
            </a:endParaRPr>
          </a:p>
        </p:txBody>
      </p:sp>
      <p:sp>
        <p:nvSpPr>
          <p:cNvPr id="11" name="TextBox 10">
            <a:extLst>
              <a:ext uri="{FF2B5EF4-FFF2-40B4-BE49-F238E27FC236}">
                <a16:creationId xmlns:a16="http://schemas.microsoft.com/office/drawing/2014/main" id="{43868959-965F-3C8B-C93D-33F248CC1F3E}"/>
              </a:ext>
            </a:extLst>
          </p:cNvPr>
          <p:cNvSpPr txBox="1"/>
          <p:nvPr/>
        </p:nvSpPr>
        <p:spPr>
          <a:xfrm>
            <a:off x="450692" y="2288207"/>
            <a:ext cx="11022376" cy="646331"/>
          </a:xfrm>
          <a:prstGeom prst="rect">
            <a:avLst/>
          </a:prstGeom>
          <a:noFill/>
        </p:spPr>
        <p:txBody>
          <a:bodyPr wrap="none" rtlCol="0">
            <a:spAutoFit/>
          </a:bodyPr>
          <a:lstStyle/>
          <a:p>
            <a:r>
              <a:rPr lang="en-US" sz="3600" b="1" dirty="0">
                <a:solidFill>
                  <a:srgbClr val="FFFF00"/>
                </a:solidFill>
                <a:effectLst/>
                <a:latin typeface="Calibri" panose="020F0502020204030204" pitchFamily="34" charset="0"/>
                <a:ea typeface="Calibri" panose="020F0502020204030204" pitchFamily="34" charset="0"/>
              </a:rPr>
              <a:t>Ministries </a:t>
            </a:r>
            <a:r>
              <a:rPr lang="en-US" sz="3600" b="1" dirty="0">
                <a:solidFill>
                  <a:schemeClr val="bg1"/>
                </a:solidFill>
                <a:effectLst/>
                <a:latin typeface="Calibri" panose="020F0502020204030204" pitchFamily="34" charset="0"/>
                <a:ea typeface="Calibri" panose="020F0502020204030204" pitchFamily="34" charset="0"/>
              </a:rPr>
              <a:t>from Jesus, the Son, Ephesians 4:11 </a:t>
            </a:r>
            <a:r>
              <a:rPr lang="en-US" sz="2400" b="1" dirty="0">
                <a:solidFill>
                  <a:schemeClr val="bg1"/>
                </a:solidFill>
                <a:effectLst/>
                <a:latin typeface="Calibri" panose="020F0502020204030204" pitchFamily="34" charset="0"/>
                <a:ea typeface="Calibri" panose="020F0502020204030204" pitchFamily="34" charset="0"/>
              </a:rPr>
              <a:t>(5-Fold Gifts)</a:t>
            </a:r>
            <a:r>
              <a:rPr lang="en-US" sz="2400" b="1" dirty="0">
                <a:solidFill>
                  <a:schemeClr val="bg1"/>
                </a:solidFill>
                <a:effectLst/>
              </a:rPr>
              <a:t> </a:t>
            </a:r>
            <a:endParaRPr lang="en-US" sz="2400" b="1" dirty="0">
              <a:solidFill>
                <a:schemeClr val="bg1"/>
              </a:solidFill>
            </a:endParaRPr>
          </a:p>
        </p:txBody>
      </p:sp>
      <p:sp>
        <p:nvSpPr>
          <p:cNvPr id="12" name="TextBox 11">
            <a:extLst>
              <a:ext uri="{FF2B5EF4-FFF2-40B4-BE49-F238E27FC236}">
                <a16:creationId xmlns:a16="http://schemas.microsoft.com/office/drawing/2014/main" id="{0604A440-E9E2-6D05-9951-8CC31EE9AE7D}"/>
              </a:ext>
            </a:extLst>
          </p:cNvPr>
          <p:cNvSpPr txBox="1"/>
          <p:nvPr/>
        </p:nvSpPr>
        <p:spPr>
          <a:xfrm>
            <a:off x="522788" y="3969708"/>
            <a:ext cx="11591943" cy="1384995"/>
          </a:xfrm>
          <a:prstGeom prst="rect">
            <a:avLst/>
          </a:prstGeom>
          <a:noFill/>
        </p:spPr>
        <p:txBody>
          <a:bodyPr wrap="square" rtlCol="0">
            <a:spAutoFit/>
          </a:bodyPr>
          <a:lstStyle/>
          <a:p>
            <a:r>
              <a:rPr lang="en-US" sz="21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r>
              <a:rPr lang="en-US" sz="2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There are diversities of gifts, but the same Spirit. There are differences of ministries, but the same Lord. And there are diversities of </a:t>
            </a:r>
            <a:r>
              <a:rPr lang="en-US" sz="21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activities, but it is the same God </a:t>
            </a:r>
            <a:r>
              <a:rPr lang="en-US" sz="2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who works all in all. But the manifestation of the Spirit is given to each one for the profit of all.”                      </a:t>
            </a:r>
            <a:r>
              <a:rPr lang="en-US" sz="21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 Corinthians 12:4-7</a:t>
            </a:r>
            <a:endParaRPr lang="en-US" sz="2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5" name="Picture 14" descr="Background pattern&#10;&#10;Description automatically generated with low confidence">
            <a:extLst>
              <a:ext uri="{FF2B5EF4-FFF2-40B4-BE49-F238E27FC236}">
                <a16:creationId xmlns:a16="http://schemas.microsoft.com/office/drawing/2014/main" id="{6BFDCFC6-4A3A-D0E6-0CED-2B50CF4C2ADC}"/>
              </a:ext>
            </a:extLst>
          </p:cNvPr>
          <p:cNvPicPr>
            <a:picLocks noChangeAspect="1"/>
          </p:cNvPicPr>
          <p:nvPr/>
        </p:nvPicPr>
        <p:blipFill>
          <a:blip r:embed="rId4"/>
          <a:stretch>
            <a:fillRect/>
          </a:stretch>
        </p:blipFill>
        <p:spPr>
          <a:xfrm rot="5400000">
            <a:off x="6048752" y="-2889942"/>
            <a:ext cx="882777" cy="8028613"/>
          </a:xfrm>
          <a:prstGeom prst="rect">
            <a:avLst/>
          </a:prstGeom>
        </p:spPr>
      </p:pic>
      <p:pic>
        <p:nvPicPr>
          <p:cNvPr id="17" name="Picture 16" descr="Graphical user interface&#10;&#10;Description automatically generated with low confidence">
            <a:extLst>
              <a:ext uri="{FF2B5EF4-FFF2-40B4-BE49-F238E27FC236}">
                <a16:creationId xmlns:a16="http://schemas.microsoft.com/office/drawing/2014/main" id="{55ACBB31-8DBB-647A-2FAA-C236E0B43753}"/>
              </a:ext>
            </a:extLst>
          </p:cNvPr>
          <p:cNvPicPr>
            <a:picLocks noChangeAspect="1"/>
          </p:cNvPicPr>
          <p:nvPr/>
        </p:nvPicPr>
        <p:blipFill>
          <a:blip r:embed="rId5"/>
          <a:stretch>
            <a:fillRect/>
          </a:stretch>
        </p:blipFill>
        <p:spPr>
          <a:xfrm>
            <a:off x="1687553" y="60639"/>
            <a:ext cx="8523346" cy="1211583"/>
          </a:xfrm>
          <a:prstGeom prst="rect">
            <a:avLst/>
          </a:prstGeom>
        </p:spPr>
      </p:pic>
      <p:sp>
        <p:nvSpPr>
          <p:cNvPr id="2" name="Slide Number Placeholder 1">
            <a:extLst>
              <a:ext uri="{FF2B5EF4-FFF2-40B4-BE49-F238E27FC236}">
                <a16:creationId xmlns:a16="http://schemas.microsoft.com/office/drawing/2014/main" id="{0E69339D-DFF1-333D-6DF6-FF5A4A9CA3AB}"/>
              </a:ext>
            </a:extLst>
          </p:cNvPr>
          <p:cNvSpPr>
            <a:spLocks noGrp="1"/>
          </p:cNvSpPr>
          <p:nvPr>
            <p:ph type="sldNum" sz="quarter" idx="12"/>
          </p:nvPr>
        </p:nvSpPr>
        <p:spPr/>
        <p:txBody>
          <a:bodyPr/>
          <a:lstStyle/>
          <a:p>
            <a:fld id="{C7B29766-80B8-DA4E-9862-AF46132ECEE6}" type="slidenum">
              <a:rPr lang="en-US" smtClean="0"/>
              <a:t>8</a:t>
            </a:fld>
            <a:endParaRPr lang="en-US" dirty="0"/>
          </a:p>
        </p:txBody>
      </p:sp>
    </p:spTree>
    <p:extLst>
      <p:ext uri="{BB962C8B-B14F-4D97-AF65-F5344CB8AC3E}">
        <p14:creationId xmlns:p14="http://schemas.microsoft.com/office/powerpoint/2010/main" val="2155429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3CCA83-5369-2467-3294-644BCDE135C1}"/>
              </a:ext>
            </a:extLst>
          </p:cNvPr>
          <p:cNvSpPr txBox="1"/>
          <p:nvPr/>
        </p:nvSpPr>
        <p:spPr>
          <a:xfrm>
            <a:off x="495791" y="1893262"/>
            <a:ext cx="11200415" cy="4308872"/>
          </a:xfrm>
          <a:prstGeom prst="rect">
            <a:avLst/>
          </a:prstGeom>
          <a:noFill/>
        </p:spPr>
        <p:txBody>
          <a:bodyPr wrap="square" rtlCol="0">
            <a:spAutoFit/>
          </a:bodyPr>
          <a:lstStyle/>
          <a:p>
            <a:r>
              <a:rPr lang="en-US" sz="3200" b="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Romans 12:6-8 NLT</a:t>
            </a:r>
            <a:r>
              <a:rPr lang="en-US" sz="3200" dirty="0">
                <a:solidFill>
                  <a:srgbClr val="4472C4"/>
                </a:solidFill>
                <a:effectLst/>
                <a:latin typeface="Calibri" panose="020F0502020204030204" pitchFamily="34" charset="0"/>
                <a:ea typeface="Times New Roman" panose="02020603050405020304" pitchFamily="18" charset="0"/>
              </a:rPr>
              <a:t> </a:t>
            </a:r>
            <a:r>
              <a:rPr lang="en-US" sz="3200" b="1" dirty="0">
                <a:solidFill>
                  <a:srgbClr val="4472C4"/>
                </a:solidFill>
                <a:effectLst/>
                <a:ea typeface="Times New Roman" panose="02020603050405020304" pitchFamily="18" charset="0"/>
              </a:rPr>
              <a:t>“In his grace, God has given us different gifts for doing certain things well. So, if God has given you the ability to </a:t>
            </a:r>
            <a:r>
              <a:rPr lang="en-US" sz="3200" b="1" dirty="0">
                <a:solidFill>
                  <a:srgbClr val="7030A0"/>
                </a:solidFill>
                <a:effectLst/>
                <a:ea typeface="Times New Roman" panose="02020603050405020304" pitchFamily="18" charset="0"/>
              </a:rPr>
              <a:t>prophesy</a:t>
            </a:r>
            <a:r>
              <a:rPr lang="en-US" sz="3200" b="1" dirty="0">
                <a:solidFill>
                  <a:srgbClr val="4472C4"/>
                </a:solidFill>
                <a:effectLst/>
                <a:ea typeface="Times New Roman" panose="02020603050405020304" pitchFamily="18" charset="0"/>
              </a:rPr>
              <a:t>, speak out with as much faith as God has given you. If your gift is </a:t>
            </a:r>
            <a:r>
              <a:rPr lang="en-US" sz="3200" b="1" dirty="0">
                <a:solidFill>
                  <a:srgbClr val="7030A0"/>
                </a:solidFill>
                <a:effectLst/>
                <a:ea typeface="Times New Roman" panose="02020603050405020304" pitchFamily="18" charset="0"/>
              </a:rPr>
              <a:t>serving</a:t>
            </a:r>
            <a:r>
              <a:rPr lang="en-US" sz="3200" b="1" dirty="0">
                <a:solidFill>
                  <a:srgbClr val="4472C4"/>
                </a:solidFill>
                <a:effectLst/>
                <a:ea typeface="Times New Roman" panose="02020603050405020304" pitchFamily="18" charset="0"/>
              </a:rPr>
              <a:t> others, serve them well. If you are a </a:t>
            </a:r>
            <a:r>
              <a:rPr lang="en-US" sz="3200" b="1" dirty="0">
                <a:solidFill>
                  <a:srgbClr val="7030A0"/>
                </a:solidFill>
                <a:effectLst/>
                <a:ea typeface="Times New Roman" panose="02020603050405020304" pitchFamily="18" charset="0"/>
              </a:rPr>
              <a:t>teacher</a:t>
            </a:r>
            <a:r>
              <a:rPr lang="en-US" sz="3200" b="1" dirty="0">
                <a:solidFill>
                  <a:srgbClr val="4472C4"/>
                </a:solidFill>
                <a:effectLst/>
                <a:ea typeface="Times New Roman" panose="02020603050405020304" pitchFamily="18" charset="0"/>
              </a:rPr>
              <a:t>, teach well. If your gift is to </a:t>
            </a:r>
            <a:r>
              <a:rPr lang="en-US" sz="3200" b="1" dirty="0">
                <a:solidFill>
                  <a:srgbClr val="7030A0"/>
                </a:solidFill>
                <a:effectLst/>
                <a:ea typeface="Times New Roman" panose="02020603050405020304" pitchFamily="18" charset="0"/>
              </a:rPr>
              <a:t>encourage</a:t>
            </a:r>
            <a:r>
              <a:rPr lang="en-US" sz="3200" b="1" dirty="0">
                <a:solidFill>
                  <a:srgbClr val="4472C4"/>
                </a:solidFill>
                <a:effectLst/>
                <a:ea typeface="Times New Roman" panose="02020603050405020304" pitchFamily="18" charset="0"/>
              </a:rPr>
              <a:t> others, be encouraging. If it is </a:t>
            </a:r>
            <a:r>
              <a:rPr lang="en-US" sz="3200" b="1" dirty="0">
                <a:solidFill>
                  <a:srgbClr val="7030A0"/>
                </a:solidFill>
                <a:effectLst/>
                <a:ea typeface="Times New Roman" panose="02020603050405020304" pitchFamily="18" charset="0"/>
              </a:rPr>
              <a:t>giving</a:t>
            </a:r>
            <a:r>
              <a:rPr lang="en-US" sz="3200" b="1" dirty="0">
                <a:solidFill>
                  <a:srgbClr val="4472C4"/>
                </a:solidFill>
                <a:effectLst/>
                <a:ea typeface="Times New Roman" panose="02020603050405020304" pitchFamily="18" charset="0"/>
              </a:rPr>
              <a:t>, give generously. If God has given you </a:t>
            </a:r>
            <a:r>
              <a:rPr lang="en-US" sz="3200" b="1" dirty="0">
                <a:solidFill>
                  <a:srgbClr val="7030A0"/>
                </a:solidFill>
                <a:effectLst/>
                <a:ea typeface="Times New Roman" panose="02020603050405020304" pitchFamily="18" charset="0"/>
              </a:rPr>
              <a:t>leadership</a:t>
            </a:r>
            <a:r>
              <a:rPr lang="en-US" sz="3200" b="1" dirty="0">
                <a:solidFill>
                  <a:srgbClr val="4472C4"/>
                </a:solidFill>
                <a:effectLst/>
                <a:ea typeface="Times New Roman" panose="02020603050405020304" pitchFamily="18" charset="0"/>
              </a:rPr>
              <a:t> ability, take the responsibility seriously. And if you have a gift for showing </a:t>
            </a:r>
            <a:r>
              <a:rPr lang="en-US" sz="3200" b="1" dirty="0">
                <a:solidFill>
                  <a:srgbClr val="7030A0"/>
                </a:solidFill>
                <a:effectLst/>
                <a:ea typeface="Times New Roman" panose="02020603050405020304" pitchFamily="18" charset="0"/>
              </a:rPr>
              <a:t>mercy</a:t>
            </a:r>
            <a:r>
              <a:rPr lang="en-US" sz="3200" b="1" dirty="0">
                <a:solidFill>
                  <a:srgbClr val="4472C4"/>
                </a:solidFill>
                <a:effectLst/>
                <a:ea typeface="Times New Roman" panose="02020603050405020304" pitchFamily="18" charset="0"/>
              </a:rPr>
              <a:t> to others, do it gladly.”</a:t>
            </a:r>
            <a:r>
              <a:rPr lang="en-US" sz="3200" b="1" dirty="0">
                <a:solidFill>
                  <a:srgbClr val="353535"/>
                </a:solidFill>
                <a:effectLst/>
                <a:ea typeface="Times New Roman" panose="02020603050405020304" pitchFamily="18" charset="0"/>
              </a:rPr>
              <a:t> </a:t>
            </a:r>
            <a:endParaRPr lang="en-US" sz="3200" b="1" dirty="0">
              <a:effectLst/>
              <a:ea typeface="Times New Roman" panose="02020603050405020304" pitchFamily="18" charset="0"/>
            </a:endParaRPr>
          </a:p>
          <a:p>
            <a:endParaRPr lang="en-US" dirty="0"/>
          </a:p>
        </p:txBody>
      </p:sp>
      <p:sp>
        <p:nvSpPr>
          <p:cNvPr id="3" name="TextBox 2">
            <a:extLst>
              <a:ext uri="{FF2B5EF4-FFF2-40B4-BE49-F238E27FC236}">
                <a16:creationId xmlns:a16="http://schemas.microsoft.com/office/drawing/2014/main" id="{6D647B9C-DE7E-BE94-00B3-75FB5699B5C2}"/>
              </a:ext>
            </a:extLst>
          </p:cNvPr>
          <p:cNvSpPr txBox="1"/>
          <p:nvPr/>
        </p:nvSpPr>
        <p:spPr>
          <a:xfrm>
            <a:off x="844015" y="717421"/>
            <a:ext cx="10503966" cy="1107996"/>
          </a:xfrm>
          <a:prstGeom prst="rect">
            <a:avLst/>
          </a:prstGeom>
          <a:noFill/>
        </p:spPr>
        <p:txBody>
          <a:bodyPr wrap="none" rtlCol="0">
            <a:spAutoFit/>
          </a:bodyPr>
          <a:lstStyle/>
          <a:p>
            <a:r>
              <a:rPr lang="en-US" sz="4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Gifts of the Father: </a:t>
            </a:r>
            <a:r>
              <a:rPr lang="en-US" sz="44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a:t>
            </a:r>
            <a:r>
              <a:rPr lang="en-US" sz="4400" b="1" dirty="0">
                <a:solidFill>
                  <a:srgbClr val="7030A0"/>
                </a:solidFill>
                <a:latin typeface="Calibri" panose="020F0502020204030204" pitchFamily="34" charset="0"/>
                <a:ea typeface="Times New Roman" panose="02020603050405020304" pitchFamily="18" charset="0"/>
                <a:cs typeface="Calibri" panose="020F0502020204030204" pitchFamily="34" charset="0"/>
              </a:rPr>
              <a:t>t</a:t>
            </a:r>
            <a:r>
              <a:rPr lang="en-US" sz="44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he motivational gifts)</a:t>
            </a:r>
            <a:endParaRPr lang="en-US" sz="4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490FF5DA-6CFB-E349-E761-E7A0CEA6F772}"/>
              </a:ext>
            </a:extLst>
          </p:cNvPr>
          <p:cNvSpPr>
            <a:spLocks noGrp="1"/>
          </p:cNvSpPr>
          <p:nvPr>
            <p:ph type="sldNum" sz="quarter" idx="12"/>
          </p:nvPr>
        </p:nvSpPr>
        <p:spPr/>
        <p:txBody>
          <a:bodyPr/>
          <a:lstStyle/>
          <a:p>
            <a:fld id="{C7B29766-80B8-DA4E-9862-AF46132ECEE6}" type="slidenum">
              <a:rPr lang="en-US" smtClean="0"/>
              <a:t>9</a:t>
            </a:fld>
            <a:endParaRPr lang="en-US" dirty="0"/>
          </a:p>
        </p:txBody>
      </p:sp>
    </p:spTree>
    <p:extLst>
      <p:ext uri="{BB962C8B-B14F-4D97-AF65-F5344CB8AC3E}">
        <p14:creationId xmlns:p14="http://schemas.microsoft.com/office/powerpoint/2010/main" val="506214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13094</TotalTime>
  <Words>2047</Words>
  <Application>Microsoft Macintosh PowerPoint</Application>
  <PresentationFormat>Widescreen</PresentationFormat>
  <Paragraphs>200</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mlwise57@gmail.com</dc:creator>
  <cp:lastModifiedBy>mlwise57@gmail.com</cp:lastModifiedBy>
  <cp:revision>13</cp:revision>
  <dcterms:created xsi:type="dcterms:W3CDTF">2022-12-06T13:53:41Z</dcterms:created>
  <dcterms:modified xsi:type="dcterms:W3CDTF">2023-01-25T17:19:27Z</dcterms:modified>
</cp:coreProperties>
</file>